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90" r:id="rId3"/>
    <p:sldId id="391" r:id="rId4"/>
    <p:sldId id="399" r:id="rId5"/>
    <p:sldId id="378" r:id="rId6"/>
    <p:sldId id="400" r:id="rId7"/>
    <p:sldId id="401" r:id="rId8"/>
    <p:sldId id="402" r:id="rId9"/>
    <p:sldId id="430" r:id="rId10"/>
    <p:sldId id="392" r:id="rId11"/>
    <p:sldId id="386" r:id="rId12"/>
    <p:sldId id="408" r:id="rId13"/>
    <p:sldId id="403" r:id="rId14"/>
    <p:sldId id="382" r:id="rId15"/>
    <p:sldId id="409" r:id="rId16"/>
    <p:sldId id="394" r:id="rId17"/>
    <p:sldId id="404" r:id="rId18"/>
    <p:sldId id="405" r:id="rId19"/>
    <p:sldId id="383" r:id="rId20"/>
    <p:sldId id="384" r:id="rId21"/>
    <p:sldId id="407" r:id="rId22"/>
    <p:sldId id="388" r:id="rId23"/>
    <p:sldId id="410" r:id="rId24"/>
    <p:sldId id="411" r:id="rId25"/>
    <p:sldId id="355" r:id="rId26"/>
    <p:sldId id="395" r:id="rId27"/>
    <p:sldId id="412" r:id="rId28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6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23B23-9B84-4332-A3CB-53306C7728FD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4D35A-9114-4FDC-8BE4-8DC4BFEA40B7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895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4D35A-9114-4FDC-8BE4-8DC4BFEA40B7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9238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64D35A-9114-4FDC-8BE4-8DC4BFEA40B7}" type="slidenum">
              <a:rPr lang="en-CH" smtClean="0"/>
              <a:t>4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65843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Tons of small improvements. And more are still made. But I think that the high level idea is “optimal”.</a:t>
            </a:r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C4898A-41A8-49D6-8E48-9D853EBFDD6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2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8339-9154-AEA4-7FF1-256876A45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EAC31-2895-EF2E-B953-04A30BE2C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E9256-E3AA-8620-18F3-2B98B002A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C74AE-7605-DB2B-5D6A-46E581F3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D1EE-1B7D-F860-21FD-3C0F34C26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4793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EB35D-00F0-430D-D746-65A08570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34F4C-5EA6-534F-CD68-E85C64C0F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AF526-740E-BA13-EA7E-F73BE4876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5A9E-DC79-FD88-DC84-6CC19F316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A227C-C383-A817-9E55-4711F7E1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380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59D12-BD94-490D-0F09-3ED7685555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C1256-733E-24B1-5DB5-D404E6262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1B26A-C65B-6789-E95B-A92A00C3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6F4E1-E5A9-1314-0987-C4B5410BA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D9AB9-2447-530A-E77A-D1E9D114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336978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C3AE0-EEAE-BC57-0131-E8F48322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1034F-96EF-38E3-FA0A-C84438F88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022B1-37BE-02F9-07A3-DD454F5D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F20F1-04FC-7FC4-23B2-753761BC7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59E93-A34A-8AA2-F358-85E9F8BAD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484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A729-3A07-EC43-6624-0EC47A92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B476B-5AF8-B867-C2AD-ACB36D4C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EAE9F-E34F-377C-82A2-8F0FA131C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9CAEF-83E7-933D-98D2-446A00E41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664B-17A0-B40F-91B9-00DDBB94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91258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A600D-7EFB-98D8-0041-843039ED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C2BBC-DA74-EED4-8BA1-3A2360917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095AF-2818-A6A9-F7D6-4EC6DADEC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A9218-1317-9EDB-DD26-FFE77AD68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27152-F330-92AA-0DAD-60F7CAF98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0DB34-367D-9509-A6C1-A6D8B8DAC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2610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311-812B-9E27-F8D1-C2B7028E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AE594-953F-2B6C-1837-A2BA6D053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C5631-5536-F9D6-7466-AE2E3E576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D39E86-2FE7-452D-225C-AB2EAD9B4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10711-90A6-1FA9-FB52-F044C455D4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5B926-4C31-F8C6-AAC1-9EAF7FA8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F2170-50A9-3A11-82EE-D86A4539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E6516C-23BF-79CC-819A-685083C9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5155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348C-2B01-6D3D-3941-915D30DF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9D833-216D-748F-75FF-DD1BAD3D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E63FB-4AED-7588-8AD7-E0BCEE48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8A260-2BD6-FB91-2AE4-8E98219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9891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0EF9B-0D35-2063-4171-66360DC5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847277-8570-7AF8-628A-4E001887C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608965-6B23-F4CF-4A89-F3912063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2093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3C05-3630-6F73-16A8-25ACC3C53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0DEC-E922-3BB5-CC3E-99E366560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75C5B-4D0B-0911-3AAA-6952D08A10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4CABF-EE25-D77D-E83A-7D822D278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59410-21B4-A913-9496-A4B811EE1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94086E-B3C9-76CA-DD2D-1D539FFF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96494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AF0A-7724-05D0-DAFD-855864EAD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3B3778-BF0B-F1E1-49D6-6F3C62BBD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EF5841-B8C8-B31D-3BEF-E0E4507E2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7779A-C113-2ECF-D744-00CA5DE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05163-2A35-99A0-6ECB-F46A07ED8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86E67-1B86-CDF5-06F3-78325910A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437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952513-FF48-DCB6-0D14-A297B8739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62546-5FBE-2B56-53A8-1888DE27F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F7695-83E6-5939-B161-5C7FE54CC6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52658-5754-468E-A6BF-C56C2AF04A73}" type="datetimeFigureOut">
              <a:rPr lang="en-CH" smtClean="0"/>
              <a:t>30/04/2023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008A4-E51A-53F2-F51F-5C338BF6F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05894-F27B-F694-F643-236925EC7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D6F7-14F8-4F4F-84C6-7E94E0A48078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8452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blp.uni-trier.de/db/conf/eurocrypt/eurocrypt2012.html#Lyubashevsky12" TargetMode="External"/><Relationship Id="rId2" Type="http://schemas.openxmlformats.org/officeDocument/2006/relationships/hyperlink" Target="https://dblp.uni-trier.de/db/conf/asiacrypt/asiacrypt2009.html#Lyubashevsky0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AA8D9-66FD-40BE-9305-34D62EE3F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285" y="935109"/>
            <a:ext cx="1129081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i="0" kern="1200" dirty="0">
                <a:solidFill>
                  <a:srgbClr val="002060"/>
                </a:solidFill>
                <a:effectLst/>
                <a:latin typeface="+mj-lt"/>
                <a:ea typeface="+mj-ea"/>
                <a:cs typeface="+mj-cs"/>
              </a:rPr>
              <a:t>Lattices and Zero-Knowledge</a:t>
            </a:r>
            <a:endParaRPr lang="en-US" sz="5400" b="1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09FD6-1B2F-47D6-875F-3621A05518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9074" y="3267516"/>
            <a:ext cx="9833548" cy="341166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Vadim Lyubashevsky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IBM Research Europe, Zurich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May 1, 2023</a:t>
            </a:r>
          </a:p>
        </p:txBody>
      </p:sp>
    </p:spTree>
    <p:extLst>
      <p:ext uri="{BB962C8B-B14F-4D97-AF65-F5344CB8AC3E}">
        <p14:creationId xmlns:p14="http://schemas.microsoft.com/office/powerpoint/2010/main" val="16337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68BA5-E7DD-9052-790C-9121FFC52C2F}"/>
              </a:ext>
            </a:extLst>
          </p:cNvPr>
          <p:cNvCxnSpPr/>
          <p:nvPr/>
        </p:nvCxnSpPr>
        <p:spPr>
          <a:xfrm>
            <a:off x="257175" y="32003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6BF14E-C2F5-26C2-47A9-44A7590D1859}"/>
              </a:ext>
            </a:extLst>
          </p:cNvPr>
          <p:cNvCxnSpPr/>
          <p:nvPr/>
        </p:nvCxnSpPr>
        <p:spPr>
          <a:xfrm>
            <a:off x="203200" y="7747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F54C9D-946D-2D26-6696-7ADB67A3B9C2}"/>
              </a:ext>
            </a:extLst>
          </p:cNvPr>
          <p:cNvCxnSpPr/>
          <p:nvPr/>
        </p:nvCxnSpPr>
        <p:spPr>
          <a:xfrm>
            <a:off x="257175" y="52324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E94588-8FF7-8F00-F64C-BE1A60CF78F0}"/>
              </a:ext>
            </a:extLst>
          </p:cNvPr>
          <p:cNvCxnSpPr/>
          <p:nvPr/>
        </p:nvCxnSpPr>
        <p:spPr>
          <a:xfrm>
            <a:off x="257175" y="44957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F4AF13-10CD-3FBC-D8B6-8F12AC64F7EF}"/>
              </a:ext>
            </a:extLst>
          </p:cNvPr>
          <p:cNvSpPr txBox="1"/>
          <p:nvPr/>
        </p:nvSpPr>
        <p:spPr>
          <a:xfrm>
            <a:off x="3295650" y="197366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AB8C1-EE82-867C-E359-4EEBD219C9B8}"/>
              </a:ext>
            </a:extLst>
          </p:cNvPr>
          <p:cNvSpPr txBox="1"/>
          <p:nvPr/>
        </p:nvSpPr>
        <p:spPr>
          <a:xfrm>
            <a:off x="8813800" y="197366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Z</a:t>
            </a:r>
            <a:endParaRPr lang="en-CH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1C050DB-C9ED-88E9-FCE2-0C9D60DA9E04}"/>
              </a:ext>
            </a:extLst>
          </p:cNvPr>
          <p:cNvSpPr/>
          <p:nvPr/>
        </p:nvSpPr>
        <p:spPr>
          <a:xfrm>
            <a:off x="9753600" y="617935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B7E69-42C3-6C59-D7E5-BE298BFEE2B5}"/>
              </a:ext>
            </a:extLst>
          </p:cNvPr>
          <p:cNvSpPr txBox="1"/>
          <p:nvPr/>
        </p:nvSpPr>
        <p:spPr>
          <a:xfrm>
            <a:off x="8813800" y="2180628"/>
            <a:ext cx="23241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D154-B881-0F7F-9A78-4CEDE830DE02}"/>
              </a:ext>
            </a:extLst>
          </p:cNvPr>
          <p:cNvSpPr txBox="1"/>
          <p:nvPr/>
        </p:nvSpPr>
        <p:spPr>
          <a:xfrm>
            <a:off x="203200" y="11049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Proof that the norm is not too big (approximate range proof)</a:t>
            </a:r>
            <a:endParaRPr lang="en-CH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49BCF-6D8E-4CCA-C17D-ABCD22A19206}"/>
              </a:ext>
            </a:extLst>
          </p:cNvPr>
          <p:cNvCxnSpPr/>
          <p:nvPr/>
        </p:nvCxnSpPr>
        <p:spPr>
          <a:xfrm>
            <a:off x="203200" y="212724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C87FF0-EC87-5FB6-CE2C-AE9685FA8ED7}"/>
              </a:ext>
            </a:extLst>
          </p:cNvPr>
          <p:cNvSpPr txBox="1"/>
          <p:nvPr/>
        </p:nvSpPr>
        <p:spPr>
          <a:xfrm>
            <a:off x="6254750" y="195302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CH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9509879-0A96-F9FB-64C1-2594D5083E1A}"/>
              </a:ext>
            </a:extLst>
          </p:cNvPr>
          <p:cNvSpPr/>
          <p:nvPr/>
        </p:nvSpPr>
        <p:spPr>
          <a:xfrm>
            <a:off x="7150100" y="615435"/>
            <a:ext cx="311150" cy="3023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BEA962F-1698-04DA-5004-27CBE7F50E01}"/>
              </a:ext>
            </a:extLst>
          </p:cNvPr>
          <p:cNvSpPr/>
          <p:nvPr/>
        </p:nvSpPr>
        <p:spPr>
          <a:xfrm>
            <a:off x="9753600" y="3134419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B4E0975-9071-432F-DE0F-118C24F648DC}"/>
              </a:ext>
            </a:extLst>
          </p:cNvPr>
          <p:cNvSpPr/>
          <p:nvPr/>
        </p:nvSpPr>
        <p:spPr>
          <a:xfrm>
            <a:off x="4633912" y="615434"/>
            <a:ext cx="311150" cy="4870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59B5797-1C5F-5022-B1EE-AEC6731D7089}"/>
              </a:ext>
            </a:extLst>
          </p:cNvPr>
          <p:cNvSpPr/>
          <p:nvPr/>
        </p:nvSpPr>
        <p:spPr>
          <a:xfrm>
            <a:off x="9753600" y="1608631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01868B97-3429-2619-CEC0-348FF4ADA9A9}"/>
              </a:ext>
            </a:extLst>
          </p:cNvPr>
          <p:cNvSpPr/>
          <p:nvPr/>
        </p:nvSpPr>
        <p:spPr>
          <a:xfrm>
            <a:off x="9753600" y="4243733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A0B3FFCC-7E5B-33A4-2026-B5F6ED22E135}"/>
              </a:ext>
            </a:extLst>
          </p:cNvPr>
          <p:cNvSpPr/>
          <p:nvPr/>
        </p:nvSpPr>
        <p:spPr>
          <a:xfrm>
            <a:off x="7193756" y="4243734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C87A1-28B7-3D8B-F498-DE11147214B2}"/>
              </a:ext>
            </a:extLst>
          </p:cNvPr>
          <p:cNvSpPr txBox="1"/>
          <p:nvPr/>
        </p:nvSpPr>
        <p:spPr>
          <a:xfrm>
            <a:off x="7305675" y="4806433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9A7665-509E-3DFD-22CF-4FFEBDB323E4}"/>
              </a:ext>
            </a:extLst>
          </p:cNvPr>
          <p:cNvSpPr txBox="1"/>
          <p:nvPr/>
        </p:nvSpPr>
        <p:spPr>
          <a:xfrm>
            <a:off x="203200" y="5254714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Linear combine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85622F-7329-A772-B970-1B25C41C94D1}"/>
              </a:ext>
            </a:extLst>
          </p:cNvPr>
          <p:cNvCxnSpPr/>
          <p:nvPr/>
        </p:nvCxnSpPr>
        <p:spPr>
          <a:xfrm>
            <a:off x="257175" y="56494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EAC4022-6CF2-3002-78B7-A45831D47270}"/>
              </a:ext>
            </a:extLst>
          </p:cNvPr>
          <p:cNvSpPr/>
          <p:nvPr/>
        </p:nvSpPr>
        <p:spPr>
          <a:xfrm>
            <a:off x="6665912" y="5555468"/>
            <a:ext cx="311150" cy="332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FED5876-436E-C87C-9C59-E07A8F2B0FE6}"/>
              </a:ext>
            </a:extLst>
          </p:cNvPr>
          <p:cNvSpPr/>
          <p:nvPr/>
        </p:nvSpPr>
        <p:spPr>
          <a:xfrm>
            <a:off x="8420100" y="5201166"/>
            <a:ext cx="311150" cy="285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63F99-DF1B-83B7-E012-EE4A88AF2549}"/>
              </a:ext>
            </a:extLst>
          </p:cNvPr>
          <p:cNvSpPr txBox="1"/>
          <p:nvPr/>
        </p:nvSpPr>
        <p:spPr>
          <a:xfrm>
            <a:off x="5543550" y="5910476"/>
            <a:ext cx="2832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AC9411-DF7D-489E-6C58-731092FDE84A}"/>
              </a:ext>
            </a:extLst>
          </p:cNvPr>
          <p:cNvCxnSpPr/>
          <p:nvPr/>
        </p:nvCxnSpPr>
        <p:spPr>
          <a:xfrm>
            <a:off x="257175" y="63479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51342A9-07D7-8B3B-FA8B-27A39D960DC7}"/>
              </a:ext>
            </a:extLst>
          </p:cNvPr>
          <p:cNvSpPr/>
          <p:nvPr/>
        </p:nvSpPr>
        <p:spPr>
          <a:xfrm>
            <a:off x="6665912" y="6302286"/>
            <a:ext cx="311150" cy="238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C306F2-A003-790E-6BF5-FD71241D3418}"/>
              </a:ext>
            </a:extLst>
          </p:cNvPr>
          <p:cNvSpPr txBox="1"/>
          <p:nvPr/>
        </p:nvSpPr>
        <p:spPr>
          <a:xfrm>
            <a:off x="187324" y="6356171"/>
            <a:ext cx="331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quadratic relation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C6DFA1-0DCC-720C-5511-C98194EB31FA}"/>
              </a:ext>
            </a:extLst>
          </p:cNvPr>
          <p:cNvSpPr/>
          <p:nvPr/>
        </p:nvSpPr>
        <p:spPr>
          <a:xfrm>
            <a:off x="187324" y="6140450"/>
            <a:ext cx="4130676" cy="717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A9B35C-D9D9-B6D0-438C-9399BC71A8E4}"/>
              </a:ext>
            </a:extLst>
          </p:cNvPr>
          <p:cNvSpPr txBox="1"/>
          <p:nvPr/>
        </p:nvSpPr>
        <p:spPr>
          <a:xfrm>
            <a:off x="0" y="365125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algn="ctr"/>
            <a:r>
              <a:rPr lang="en-US" dirty="0"/>
              <a:t>(Together with approximate range proof ==&gt; Inner products over Z) </a:t>
            </a:r>
          </a:p>
        </p:txBody>
      </p:sp>
    </p:spTree>
    <p:extLst>
      <p:ext uri="{BB962C8B-B14F-4D97-AF65-F5344CB8AC3E}">
        <p14:creationId xmlns:p14="http://schemas.microsoft.com/office/powerpoint/2010/main" val="406861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5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6" grpId="0"/>
      <p:bldP spid="28" grpId="0" animBg="1"/>
      <p:bldP spid="29" grpId="0" animBg="1"/>
      <p:bldP spid="30" grpId="0" animBg="1"/>
      <p:bldP spid="32" grpId="0" animBg="1"/>
      <p:bldP spid="33" grpId="0"/>
      <p:bldP spid="35" grpId="0" animBg="1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>
            <a:extLst>
              <a:ext uri="{FF2B5EF4-FFF2-40B4-BE49-F238E27FC236}">
                <a16:creationId xmlns:a16="http://schemas.microsoft.com/office/drawing/2014/main" id="{F65269FA-8FFA-4BF3-A904-B66110486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818" y="1294468"/>
            <a:ext cx="3452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u="sng" dirty="0"/>
              <a:t>Prover:</a:t>
            </a:r>
            <a:r>
              <a:rPr lang="en-US" altLang="en-CH" sz="2800" dirty="0"/>
              <a:t> (s</a:t>
            </a:r>
            <a:r>
              <a:rPr lang="en-US" altLang="en-CH" sz="2800" baseline="-25000" dirty="0"/>
              <a:t>0</a:t>
            </a:r>
            <a:r>
              <a:rPr lang="en-US" altLang="en-CH" sz="2800" dirty="0"/>
              <a:t>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/>
              <a:t> 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2</a:t>
            </a:r>
            <a:r>
              <a:rPr lang="en-US" altLang="en-CH" sz="2800" dirty="0"/>
              <a:t> 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3</a:t>
            </a:r>
            <a:r>
              <a:rPr lang="en-US" altLang="en-CH" sz="2800" dirty="0"/>
              <a:t>)</a:t>
            </a:r>
          </a:p>
        </p:txBody>
      </p:sp>
      <p:sp>
        <p:nvSpPr>
          <p:cNvPr id="8196" name="TextBox 4">
            <a:extLst>
              <a:ext uri="{FF2B5EF4-FFF2-40B4-BE49-F238E27FC236}">
                <a16:creationId xmlns:a16="http://schemas.microsoft.com/office/drawing/2014/main" id="{74FCBD3E-EEBA-472D-975B-17AA9582A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1311275"/>
            <a:ext cx="32051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u="sng" dirty="0"/>
              <a:t>Verifier:</a:t>
            </a:r>
            <a:r>
              <a:rPr lang="en-US" altLang="en-CH" sz="2800" dirty="0"/>
              <a:t> (</a:t>
            </a:r>
            <a:r>
              <a:rPr lang="en-US" altLang="en-CH" sz="2800" dirty="0" err="1"/>
              <a:t>A,t</a:t>
            </a:r>
            <a:r>
              <a:rPr lang="en-US" altLang="en-CH" sz="2800" dirty="0"/>
              <a:t>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E4E9C2-EEF2-4DC5-B1FE-5E4BA1BA26D1}"/>
              </a:ext>
            </a:extLst>
          </p:cNvPr>
          <p:cNvCxnSpPr/>
          <p:nvPr/>
        </p:nvCxnSpPr>
        <p:spPr>
          <a:xfrm>
            <a:off x="4502151" y="2693988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93F7893-EA6F-40B4-8C80-87119FF82390}"/>
              </a:ext>
            </a:extLst>
          </p:cNvPr>
          <p:cNvSpPr txBox="1"/>
          <p:nvPr/>
        </p:nvSpPr>
        <p:spPr>
          <a:xfrm>
            <a:off x="177800" y="1990725"/>
            <a:ext cx="47371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y </a:t>
            </a:r>
            <a:r>
              <a:rPr lang="en-US" sz="2000" dirty="0">
                <a:sym typeface="Wingdings" panose="05000000000000000000" pitchFamily="2" charset="2"/>
              </a:rPr>
              <a:t>R</a:t>
            </a:r>
            <a:r>
              <a:rPr lang="en-US" sz="2000" baseline="30000" dirty="0">
                <a:sym typeface="Wingdings" panose="05000000000000000000" pitchFamily="2" charset="2"/>
              </a:rPr>
              <a:t>m</a:t>
            </a:r>
            <a:r>
              <a:rPr lang="en-US" sz="2000" dirty="0">
                <a:sym typeface="Wingdings" panose="05000000000000000000" pitchFamily="2" charset="2"/>
              </a:rPr>
              <a:t>,         y=</a:t>
            </a:r>
            <a:endParaRPr lang="en-US" sz="2000" baseline="-25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w:=Ay mod p </a:t>
            </a:r>
          </a:p>
        </p:txBody>
      </p:sp>
      <p:sp>
        <p:nvSpPr>
          <p:cNvPr id="8199" name="TextBox 7">
            <a:extLst>
              <a:ext uri="{FF2B5EF4-FFF2-40B4-BE49-F238E27FC236}">
                <a16:creationId xmlns:a16="http://schemas.microsoft.com/office/drawing/2014/main" id="{B31ADD74-ADDC-442C-86F8-6658A2E71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2144714"/>
            <a:ext cx="446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dirty="0"/>
              <a:t>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BFC87E-D29F-470A-93A8-8CE44C436DF9}"/>
              </a:ext>
            </a:extLst>
          </p:cNvPr>
          <p:cNvCxnSpPr/>
          <p:nvPr/>
        </p:nvCxnSpPr>
        <p:spPr>
          <a:xfrm>
            <a:off x="4502151" y="3486150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9">
            <a:extLst>
              <a:ext uri="{FF2B5EF4-FFF2-40B4-BE49-F238E27FC236}">
                <a16:creationId xmlns:a16="http://schemas.microsoft.com/office/drawing/2014/main" id="{6DACD88C-A98C-4429-B4A9-C485F6A4F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1" y="2963864"/>
            <a:ext cx="1228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dirty="0"/>
              <a:t>c </a:t>
            </a:r>
            <a:r>
              <a:rPr lang="en-US" altLang="en-CH" sz="2800" dirty="0">
                <a:sym typeface="Wingdings" panose="05000000000000000000" pitchFamily="2" charset="2"/>
              </a:rPr>
              <a:t>R</a:t>
            </a:r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8202" name="TextBox 10">
            <a:extLst>
              <a:ext uri="{FF2B5EF4-FFF2-40B4-BE49-F238E27FC236}">
                <a16:creationId xmlns:a16="http://schemas.microsoft.com/office/drawing/2014/main" id="{2DE18E5B-C928-4BA1-AD50-5D36BC1FF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2935289"/>
            <a:ext cx="1230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CH" sz="2800"/>
              <a:t>c</a:t>
            </a:r>
            <a:endParaRPr lang="en-US" altLang="en-CH" sz="2800" baseline="-25000">
              <a:sym typeface="Wingdings" panose="05000000000000000000" pitchFamily="2" charset="2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AF7AF7-4600-43FC-BA56-BE99E7702472}"/>
              </a:ext>
            </a:extLst>
          </p:cNvPr>
          <p:cNvCxnSpPr/>
          <p:nvPr/>
        </p:nvCxnSpPr>
        <p:spPr>
          <a:xfrm>
            <a:off x="4546601" y="4271963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2">
            <a:extLst>
              <a:ext uri="{FF2B5EF4-FFF2-40B4-BE49-F238E27FC236}">
                <a16:creationId xmlns:a16="http://schemas.microsoft.com/office/drawing/2014/main" id="{E4C51622-FEF4-4374-A405-A29D2D68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45" y="3415315"/>
            <a:ext cx="1775605" cy="210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:=s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endParaRPr lang="en-US" altLang="en-CH" sz="2800" dirty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</a:p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</a:p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3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3</a:t>
            </a:r>
          </a:p>
          <a:p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8205" name="TextBox 13">
            <a:extLst>
              <a:ext uri="{FF2B5EF4-FFF2-40B4-BE49-F238E27FC236}">
                <a16:creationId xmlns:a16="http://schemas.microsoft.com/office/drawing/2014/main" id="{D9265657-225C-473D-A865-6D6757C53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150" y="3748088"/>
            <a:ext cx="31686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CH" sz="2000" dirty="0">
                <a:sym typeface="Wingdings" panose="05000000000000000000" pitchFamily="2" charset="2"/>
              </a:rPr>
              <a:t>z, proof(z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z</a:t>
            </a:r>
            <a:r>
              <a:rPr lang="en-US" altLang="en-CH" sz="2000" baseline="-25000" dirty="0">
                <a:sym typeface="Wingdings" panose="05000000000000000000" pitchFamily="2" charset="2"/>
              </a:rPr>
              <a:t>2</a:t>
            </a:r>
            <a:r>
              <a:rPr lang="en-US" altLang="en-CH" sz="2000" dirty="0">
                <a:sym typeface="Wingdings" panose="05000000000000000000" pitchFamily="2" charset="2"/>
              </a:rPr>
              <a:t> - cz</a:t>
            </a:r>
            <a:r>
              <a:rPr lang="en-US" altLang="en-CH" sz="2000" baseline="-25000" dirty="0">
                <a:sym typeface="Wingdings" panose="05000000000000000000" pitchFamily="2" charset="2"/>
              </a:rPr>
              <a:t>3 </a:t>
            </a:r>
            <a:r>
              <a:rPr lang="en-US" altLang="en-CH" sz="2000" dirty="0">
                <a:sym typeface="Wingdings" panose="05000000000000000000" pitchFamily="2" charset="2"/>
              </a:rPr>
              <a:t>= </a:t>
            </a:r>
            <a:r>
              <a:rPr lang="en-US" altLang="en-CH" sz="20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sz="20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c + </a:t>
            </a:r>
            <a:r>
              <a:rPr lang="en-US" altLang="en-CH" sz="20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sz="20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000" dirty="0">
                <a:sym typeface="Wingdings" panose="05000000000000000000" pitchFamily="2" charset="2"/>
              </a:rPr>
              <a:t>)</a:t>
            </a:r>
            <a:endParaRPr lang="en-US" altLang="en-CH" sz="2000" dirty="0"/>
          </a:p>
          <a:p>
            <a:pPr algn="ctr" eaLnBrk="1" hangingPunct="1"/>
            <a:r>
              <a:rPr lang="en-US" altLang="en-CH" sz="2000" dirty="0">
                <a:sym typeface="Wingdings" panose="05000000000000000000" pitchFamily="2" charset="2"/>
              </a:rPr>
              <a:t> </a:t>
            </a:r>
            <a:endParaRPr lang="en-US" altLang="en-CH" sz="2000" baseline="-25000" dirty="0">
              <a:sym typeface="Wingdings" panose="05000000000000000000" pitchFamily="2" charset="2"/>
            </a:endParaRPr>
          </a:p>
        </p:txBody>
      </p:sp>
      <p:sp>
        <p:nvSpPr>
          <p:cNvPr id="8206" name="TextBox 14">
            <a:extLst>
              <a:ext uri="{FF2B5EF4-FFF2-40B4-BE49-F238E27FC236}">
                <a16:creationId xmlns:a16="http://schemas.microsoft.com/office/drawing/2014/main" id="{6700DF1F-FD21-4320-ABC9-1B7A6B69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0" y="4251326"/>
            <a:ext cx="40703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400" dirty="0"/>
              <a:t>check 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CH" sz="2400" dirty="0"/>
              <a:t>Az = </a:t>
            </a:r>
            <a:r>
              <a:rPr lang="en-US" altLang="en-CH" sz="2400" dirty="0" err="1"/>
              <a:t>tc</a:t>
            </a:r>
            <a:r>
              <a:rPr lang="en-US" altLang="en-CH" sz="2400" dirty="0"/>
              <a:t> + w mod 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400" dirty="0"/>
              <a:t>z</a:t>
            </a:r>
            <a:r>
              <a:rPr lang="en-US" sz="2400" baseline="-25000" dirty="0"/>
              <a:t>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is small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CH" sz="2400" dirty="0">
                <a:sym typeface="Wingdings" panose="05000000000000000000" pitchFamily="2" charset="2"/>
              </a:rPr>
              <a:t>Proof of 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 - cz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 </a:t>
            </a:r>
            <a:r>
              <a:rPr lang="en-US" altLang="en-CH" sz="2400" dirty="0">
                <a:sym typeface="Wingdings" panose="05000000000000000000" pitchFamily="2" charset="2"/>
              </a:rPr>
              <a:t>= </a:t>
            </a:r>
            <a:r>
              <a:rPr lang="en-US" altLang="en-CH" sz="24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sz="24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c + </a:t>
            </a:r>
            <a:r>
              <a:rPr lang="en-US" altLang="en-CH" sz="24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sz="24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 </a:t>
            </a:r>
            <a:r>
              <a:rPr lang="en-US" altLang="en-CH" sz="2400" dirty="0">
                <a:sym typeface="Wingdings" panose="05000000000000000000" pitchFamily="2" charset="2"/>
              </a:rPr>
              <a:t>is valid</a:t>
            </a:r>
            <a:endParaRPr lang="en-US" altLang="en-CH" sz="240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37EFE3-280F-62D8-5392-041381BEABBC}"/>
              </a:ext>
            </a:extLst>
          </p:cNvPr>
          <p:cNvSpPr txBox="1">
            <a:spLocks/>
          </p:cNvSpPr>
          <p:nvPr/>
        </p:nvSpPr>
        <p:spPr>
          <a:xfrm>
            <a:off x="0" y="69276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CH" sz="4000" dirty="0">
                <a:latin typeface="+mn-lt"/>
              </a:rPr>
              <a:t>Proving Quadratic Relations over </a:t>
            </a:r>
            <a:r>
              <a:rPr lang="en-US" sz="4000" dirty="0" err="1">
                <a:latin typeface="+mn-lt"/>
              </a:rPr>
              <a:t>Z</a:t>
            </a:r>
            <a:r>
              <a:rPr lang="en-US" sz="4000" baseline="-25000" dirty="0" err="1">
                <a:latin typeface="+mn-lt"/>
              </a:rPr>
              <a:t>p</a:t>
            </a:r>
            <a:r>
              <a:rPr lang="en-US" sz="4000" dirty="0">
                <a:latin typeface="+mn-lt"/>
              </a:rPr>
              <a:t>[X]/(X</a:t>
            </a:r>
            <a:r>
              <a:rPr lang="en-US" sz="4000" baseline="30000" dirty="0">
                <a:latin typeface="+mn-lt"/>
              </a:rPr>
              <a:t>n</a:t>
            </a:r>
            <a:r>
              <a:rPr lang="en-US" sz="4000" dirty="0">
                <a:latin typeface="+mn-lt"/>
              </a:rPr>
              <a:t>+1)</a:t>
            </a:r>
            <a:endParaRPr lang="en-US" altLang="en-CH" sz="40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DB2E2-ED6C-5C34-031D-82A33B5B0DFE}"/>
              </a:ext>
            </a:extLst>
          </p:cNvPr>
          <p:cNvSpPr txBox="1"/>
          <p:nvPr/>
        </p:nvSpPr>
        <p:spPr>
          <a:xfrm>
            <a:off x="-12700" y="5792352"/>
            <a:ext cx="68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 - cz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</a:t>
            </a:r>
            <a:r>
              <a:rPr lang="en-US" altLang="en-CH" sz="2400" dirty="0">
                <a:sym typeface="Wingdings" panose="05000000000000000000" pitchFamily="2" charset="2"/>
              </a:rPr>
              <a:t>=(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- 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CH" sz="2400" dirty="0">
                <a:sym typeface="Wingdings" panose="05000000000000000000" pitchFamily="2" charset="2"/>
              </a:rPr>
              <a:t>)c</a:t>
            </a:r>
            <a:r>
              <a:rPr lang="en-US" altLang="en-CH" sz="2400" baseline="30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+ 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 </a:t>
            </a:r>
            <a:r>
              <a:rPr lang="en-US" altLang="en-CH" sz="2400" dirty="0">
                <a:sym typeface="Wingdings" panose="05000000000000000000" pitchFamily="2" charset="2"/>
              </a:rPr>
              <a:t>+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-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 </a:t>
            </a:r>
            <a:r>
              <a:rPr lang="en-US" altLang="en-CH" sz="2400" dirty="0">
                <a:sym typeface="Wingdings" panose="05000000000000000000" pitchFamily="2" charset="2"/>
              </a:rPr>
              <a:t>)c + (y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51ABB-3841-1B0E-8C7F-D0D5EBF23DFF}"/>
              </a:ext>
            </a:extLst>
          </p:cNvPr>
          <p:cNvSpPr txBox="1"/>
          <p:nvPr/>
        </p:nvSpPr>
        <p:spPr>
          <a:xfrm>
            <a:off x="8083550" y="6342638"/>
            <a:ext cx="396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By Schwartz-Zippel,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- 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 </a:t>
            </a:r>
            <a:r>
              <a:rPr lang="en-US" altLang="en-CH" sz="2000" dirty="0">
                <a:sym typeface="Wingdings" panose="05000000000000000000" pitchFamily="2" charset="2"/>
              </a:rPr>
              <a:t>= 0</a:t>
            </a:r>
            <a:r>
              <a:rPr lang="en-US" sz="2000" dirty="0"/>
              <a:t> </a:t>
            </a:r>
            <a:endParaRPr lang="en-CH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9BF659-BBCE-1FAD-4417-05FC09F9E16F}"/>
              </a:ext>
            </a:extLst>
          </p:cNvPr>
          <p:cNvSpPr txBox="1"/>
          <p:nvPr/>
        </p:nvSpPr>
        <p:spPr>
          <a:xfrm>
            <a:off x="5251373" y="1255592"/>
            <a:ext cx="14986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2800" dirty="0"/>
              <a:t>A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dirty="0"/>
              <a:t>=t</a:t>
            </a:r>
          </a:p>
          <a:p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2</a:t>
            </a:r>
            <a:r>
              <a:rPr lang="en-US" altLang="en-CH" sz="2800" dirty="0"/>
              <a:t> = 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3</a:t>
            </a:r>
            <a:endParaRPr lang="en-CH" sz="2800" dirty="0"/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9D8D236-9B3B-88AC-1C3B-D1808D900C3D}"/>
              </a:ext>
            </a:extLst>
          </p:cNvPr>
          <p:cNvSpPr/>
          <p:nvPr/>
        </p:nvSpPr>
        <p:spPr>
          <a:xfrm>
            <a:off x="1790259" y="1746250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5802DD42-CDE0-40FE-BAFA-DC094FBE71DF}"/>
              </a:ext>
            </a:extLst>
          </p:cNvPr>
          <p:cNvSpPr/>
          <p:nvPr/>
        </p:nvSpPr>
        <p:spPr>
          <a:xfrm rot="10800000">
            <a:off x="2169687" y="1746250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A35E6D-9022-6F6C-C0E9-FD6B36E2AD21}"/>
              </a:ext>
            </a:extLst>
          </p:cNvPr>
          <p:cNvSpPr txBox="1"/>
          <p:nvPr/>
        </p:nvSpPr>
        <p:spPr>
          <a:xfrm>
            <a:off x="1899839" y="1744436"/>
            <a:ext cx="409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r>
              <a:rPr lang="en-US" sz="1400" baseline="-25000" dirty="0"/>
              <a:t>0</a:t>
            </a:r>
          </a:p>
          <a:p>
            <a:r>
              <a:rPr lang="en-US" sz="1400" dirty="0"/>
              <a:t>y</a:t>
            </a:r>
            <a:r>
              <a:rPr lang="en-US" sz="1400" baseline="-25000" dirty="0"/>
              <a:t>1</a:t>
            </a:r>
            <a:endParaRPr lang="en-US" sz="1400" dirty="0"/>
          </a:p>
          <a:p>
            <a:r>
              <a:rPr lang="en-US" sz="1400" dirty="0"/>
              <a:t>y</a:t>
            </a:r>
            <a:r>
              <a:rPr lang="en-US" sz="1400" baseline="-25000" dirty="0"/>
              <a:t>2</a:t>
            </a:r>
          </a:p>
          <a:p>
            <a:r>
              <a:rPr lang="en-US" sz="1400" dirty="0"/>
              <a:t>y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sp>
        <p:nvSpPr>
          <p:cNvPr id="13" name="Left Bracket 12">
            <a:extLst>
              <a:ext uri="{FF2B5EF4-FFF2-40B4-BE49-F238E27FC236}">
                <a16:creationId xmlns:a16="http://schemas.microsoft.com/office/drawing/2014/main" id="{9124310E-E48B-8379-1AF7-E0C8BC97EB80}"/>
              </a:ext>
            </a:extLst>
          </p:cNvPr>
          <p:cNvSpPr/>
          <p:nvPr/>
        </p:nvSpPr>
        <p:spPr>
          <a:xfrm>
            <a:off x="6646834" y="1013787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4" name="Left Bracket 13">
            <a:extLst>
              <a:ext uri="{FF2B5EF4-FFF2-40B4-BE49-F238E27FC236}">
                <a16:creationId xmlns:a16="http://schemas.microsoft.com/office/drawing/2014/main" id="{F01FB127-D353-EA8F-ED68-12D17CE2F50F}"/>
              </a:ext>
            </a:extLst>
          </p:cNvPr>
          <p:cNvSpPr/>
          <p:nvPr/>
        </p:nvSpPr>
        <p:spPr>
          <a:xfrm rot="10800000">
            <a:off x="7026262" y="1013787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293E4D-F3D3-605E-0DAB-5EA99ECBB88E}"/>
              </a:ext>
            </a:extLst>
          </p:cNvPr>
          <p:cNvSpPr txBox="1"/>
          <p:nvPr/>
        </p:nvSpPr>
        <p:spPr>
          <a:xfrm>
            <a:off x="6756414" y="1011973"/>
            <a:ext cx="409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</a:t>
            </a:r>
            <a:r>
              <a:rPr lang="en-US" sz="1400" baseline="-25000" dirty="0"/>
              <a:t>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</a:t>
            </a:r>
            <a:r>
              <a:rPr lang="en-US" sz="1400" baseline="-25000" dirty="0">
                <a:solidFill>
                  <a:srgbClr val="FF0000"/>
                </a:solidFill>
              </a:rPr>
              <a:t>1</a:t>
            </a:r>
            <a:endParaRPr lang="en-US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s</a:t>
            </a:r>
            <a:r>
              <a:rPr lang="en-US" sz="1400" baseline="-25000" dirty="0">
                <a:solidFill>
                  <a:srgbClr val="FF0000"/>
                </a:solidFill>
              </a:rPr>
              <a:t>2</a:t>
            </a:r>
          </a:p>
          <a:p>
            <a:r>
              <a:rPr lang="en-US" sz="1400" dirty="0">
                <a:solidFill>
                  <a:srgbClr val="FF0000"/>
                </a:solidFill>
              </a:rPr>
              <a:t>s</a:t>
            </a:r>
            <a:r>
              <a:rPr lang="en-US" sz="1400" baseline="-25000" dirty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C3364A7-A15C-C848-7E65-BCE37E45255C}"/>
              </a:ext>
            </a:extLst>
          </p:cNvPr>
          <p:cNvSpPr txBox="1"/>
          <p:nvPr/>
        </p:nvSpPr>
        <p:spPr>
          <a:xfrm>
            <a:off x="6235700" y="1339850"/>
            <a:ext cx="409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s=</a:t>
            </a:r>
            <a:endParaRPr lang="en-CH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59C939-B4F9-B554-13D2-B881E40A8767}"/>
              </a:ext>
            </a:extLst>
          </p:cNvPr>
          <p:cNvSpPr txBox="1"/>
          <p:nvPr/>
        </p:nvSpPr>
        <p:spPr>
          <a:xfrm>
            <a:off x="478425" y="4118578"/>
            <a:ext cx="13688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z=</a:t>
            </a:r>
            <a:r>
              <a:rPr lang="en-US" sz="2800" dirty="0" err="1"/>
              <a:t>sc+y</a:t>
            </a:r>
            <a:endParaRPr lang="en-US" sz="2800" dirty="0"/>
          </a:p>
          <a:p>
            <a:r>
              <a:rPr lang="en-US" dirty="0"/>
              <a:t>(</a:t>
            </a:r>
            <a:r>
              <a:rPr lang="en-US" dirty="0" err="1"/>
              <a:t>rej.sample</a:t>
            </a:r>
            <a:r>
              <a:rPr lang="en-US" dirty="0"/>
              <a:t>)</a:t>
            </a:r>
            <a:endParaRPr lang="en-CH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684D519-34F4-25C9-9320-A6832CED6169}"/>
              </a:ext>
            </a:extLst>
          </p:cNvPr>
          <p:cNvSpPr/>
          <p:nvPr/>
        </p:nvSpPr>
        <p:spPr>
          <a:xfrm>
            <a:off x="1624818" y="3562350"/>
            <a:ext cx="250827" cy="163121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BFCEED10-B562-29FF-732A-746971F0C1AA}"/>
              </a:ext>
            </a:extLst>
          </p:cNvPr>
          <p:cNvSpPr/>
          <p:nvPr/>
        </p:nvSpPr>
        <p:spPr>
          <a:xfrm rot="16200000">
            <a:off x="6327156" y="3499131"/>
            <a:ext cx="226650" cy="18579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1D7533-1B96-6617-ACD4-C1ABBCB8E700}"/>
              </a:ext>
            </a:extLst>
          </p:cNvPr>
          <p:cNvSpPr txBox="1"/>
          <p:nvPr/>
        </p:nvSpPr>
        <p:spPr>
          <a:xfrm>
            <a:off x="5511512" y="4610876"/>
            <a:ext cx="2062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linear proof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C2E99B-BC13-9EBB-6180-41D1A869AD0F}"/>
              </a:ext>
            </a:extLst>
          </p:cNvPr>
          <p:cNvSpPr txBox="1"/>
          <p:nvPr/>
        </p:nvSpPr>
        <p:spPr>
          <a:xfrm>
            <a:off x="120740" y="2797009"/>
            <a:ext cx="34080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ym typeface="Wingdings" panose="05000000000000000000" pitchFamily="2" charset="2"/>
              </a:rPr>
              <a:t>Commit to: </a:t>
            </a:r>
            <a:r>
              <a:rPr lang="en-US" sz="18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sz="18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r>
              <a:rPr lang="en-US" sz="1800" dirty="0">
                <a:sym typeface="Wingdings" panose="05000000000000000000" pitchFamily="2" charset="2"/>
              </a:rPr>
              <a:t>=</a:t>
            </a:r>
            <a:r>
              <a:rPr lang="en-US" altLang="en-CH" sz="1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1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1800" dirty="0">
                <a:sym typeface="Wingdings" panose="05000000000000000000" pitchFamily="2" charset="2"/>
              </a:rPr>
              <a:t>y</a:t>
            </a:r>
            <a:r>
              <a:rPr lang="en-US" altLang="en-CH" sz="1800" baseline="-25000" dirty="0">
                <a:sym typeface="Wingdings" panose="05000000000000000000" pitchFamily="2" charset="2"/>
              </a:rPr>
              <a:t>2 </a:t>
            </a:r>
            <a:r>
              <a:rPr lang="en-US" altLang="en-CH" sz="1800" dirty="0">
                <a:sym typeface="Wingdings" panose="05000000000000000000" pitchFamily="2" charset="2"/>
              </a:rPr>
              <a:t>+ </a:t>
            </a:r>
            <a:r>
              <a:rPr lang="en-US" altLang="en-CH" sz="1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1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1800" dirty="0">
                <a:sym typeface="Wingdings" panose="05000000000000000000" pitchFamily="2" charset="2"/>
              </a:rPr>
              <a:t>y</a:t>
            </a:r>
            <a:r>
              <a:rPr lang="en-US" altLang="en-CH" sz="1800" baseline="-25000" dirty="0">
                <a:sym typeface="Wingdings" panose="05000000000000000000" pitchFamily="2" charset="2"/>
              </a:rPr>
              <a:t>1</a:t>
            </a:r>
            <a:r>
              <a:rPr lang="en-US" altLang="en-CH" sz="1800" dirty="0">
                <a:sym typeface="Wingdings" panose="05000000000000000000" pitchFamily="2" charset="2"/>
              </a:rPr>
              <a:t> - y</a:t>
            </a:r>
            <a:r>
              <a:rPr lang="en-US" altLang="en-CH" sz="1800" baseline="-25000" dirty="0">
                <a:sym typeface="Wingdings" panose="05000000000000000000" pitchFamily="2" charset="2"/>
              </a:rPr>
              <a:t>3 </a:t>
            </a:r>
            <a:endParaRPr lang="en-US" altLang="en-CH" sz="18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1800" dirty="0">
                <a:sym typeface="Wingdings" panose="05000000000000000000" pitchFamily="2" charset="2"/>
              </a:rPr>
              <a:t>and </a:t>
            </a:r>
            <a:r>
              <a:rPr lang="en-US" sz="18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sz="18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r>
              <a:rPr lang="en-US" sz="1800" dirty="0">
                <a:sym typeface="Wingdings" panose="05000000000000000000" pitchFamily="2" charset="2"/>
              </a:rPr>
              <a:t>=</a:t>
            </a:r>
            <a:r>
              <a:rPr lang="en-US" altLang="en-CH" sz="1800" dirty="0">
                <a:sym typeface="Wingdings" panose="05000000000000000000" pitchFamily="2" charset="2"/>
              </a:rPr>
              <a:t>y</a:t>
            </a:r>
            <a:r>
              <a:rPr lang="en-US" altLang="en-CH" sz="1800" baseline="-25000" dirty="0">
                <a:sym typeface="Wingdings" panose="05000000000000000000" pitchFamily="2" charset="2"/>
              </a:rPr>
              <a:t>1</a:t>
            </a:r>
            <a:r>
              <a:rPr lang="en-US" altLang="en-CH" sz="1800" dirty="0">
                <a:sym typeface="Wingdings" panose="05000000000000000000" pitchFamily="2" charset="2"/>
              </a:rPr>
              <a:t>y</a:t>
            </a:r>
            <a:r>
              <a:rPr lang="en-US" altLang="en-CH" sz="1800" baseline="-25000" dirty="0">
                <a:sym typeface="Wingdings" panose="05000000000000000000" pitchFamily="2" charset="2"/>
              </a:rPr>
              <a:t>2</a:t>
            </a:r>
            <a:endParaRPr lang="en-US" sz="1800" dirty="0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D129E214-C982-0D40-009E-C13E11647578}"/>
              </a:ext>
            </a:extLst>
          </p:cNvPr>
          <p:cNvSpPr/>
          <p:nvPr/>
        </p:nvSpPr>
        <p:spPr>
          <a:xfrm rot="16200000">
            <a:off x="3579090" y="5438373"/>
            <a:ext cx="226650" cy="185793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4EE0BA-C2AD-4D55-BF82-7333B521AC59}"/>
              </a:ext>
            </a:extLst>
          </p:cNvPr>
          <p:cNvSpPr txBox="1"/>
          <p:nvPr/>
        </p:nvSpPr>
        <p:spPr>
          <a:xfrm>
            <a:off x="3528812" y="6419392"/>
            <a:ext cx="50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18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sz="1800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1</a:t>
            </a:r>
            <a:endParaRPr lang="en-CH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E762D2-4A21-B84B-B931-20129B86B626}"/>
              </a:ext>
            </a:extLst>
          </p:cNvPr>
          <p:cNvSpPr txBox="1"/>
          <p:nvPr/>
        </p:nvSpPr>
        <p:spPr>
          <a:xfrm>
            <a:off x="5266531" y="6419392"/>
            <a:ext cx="502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1800" dirty="0">
                <a:solidFill>
                  <a:srgbClr val="00B050"/>
                </a:solidFill>
                <a:sym typeface="Wingdings" panose="05000000000000000000" pitchFamily="2" charset="2"/>
              </a:rPr>
              <a:t>u</a:t>
            </a:r>
            <a:r>
              <a:rPr lang="en-US" altLang="en-CH" baseline="-25000" dirty="0">
                <a:solidFill>
                  <a:srgbClr val="00B050"/>
                </a:solidFill>
                <a:sym typeface="Wingdings" panose="05000000000000000000" pitchFamily="2" charset="2"/>
              </a:rPr>
              <a:t>2</a:t>
            </a:r>
            <a:endParaRPr lang="en-CH" dirty="0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4030F427-D5CB-F30B-B0F7-B1AD9395065A}"/>
              </a:ext>
            </a:extLst>
          </p:cNvPr>
          <p:cNvSpPr/>
          <p:nvPr/>
        </p:nvSpPr>
        <p:spPr>
          <a:xfrm rot="16200000">
            <a:off x="5337034" y="6013486"/>
            <a:ext cx="226650" cy="707711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89518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7" grpId="0"/>
      <p:bldP spid="8199" grpId="0"/>
      <p:bldP spid="8201" grpId="0"/>
      <p:bldP spid="8202" grpId="0"/>
      <p:bldP spid="8204" grpId="0"/>
      <p:bldP spid="8205" grpId="0"/>
      <p:bldP spid="8206" grpId="0"/>
      <p:bldP spid="3" grpId="0"/>
      <p:bldP spid="4" grpId="0"/>
      <p:bldP spid="8" grpId="0"/>
      <p:bldP spid="2" grpId="0" animBg="1"/>
      <p:bldP spid="10" grpId="0" animBg="1"/>
      <p:bldP spid="11" grpId="0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/>
      <p:bldP spid="22" grpId="0"/>
      <p:bldP spid="23" grpId="0" animBg="1"/>
      <p:bldP spid="24" grpId="0"/>
      <p:bldP spid="25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>
            <a:extLst>
              <a:ext uri="{FF2B5EF4-FFF2-40B4-BE49-F238E27FC236}">
                <a16:creationId xmlns:a16="http://schemas.microsoft.com/office/drawing/2014/main" id="{F65269FA-8FFA-4BF3-A904-B66110486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818" y="1294468"/>
            <a:ext cx="34520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u="sng" dirty="0"/>
              <a:t>Prover:</a:t>
            </a:r>
            <a:r>
              <a:rPr lang="en-US" altLang="en-CH" sz="2800" dirty="0"/>
              <a:t> (s</a:t>
            </a:r>
            <a:r>
              <a:rPr lang="en-US" altLang="en-CH" sz="2800" baseline="-25000" dirty="0"/>
              <a:t>0</a:t>
            </a:r>
            <a:r>
              <a:rPr lang="en-US" altLang="en-CH" sz="2800" dirty="0"/>
              <a:t>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/>
              <a:t> 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2</a:t>
            </a:r>
            <a:r>
              <a:rPr lang="en-US" altLang="en-CH" sz="2800" dirty="0"/>
              <a:t> 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3</a:t>
            </a:r>
            <a:r>
              <a:rPr lang="en-US" altLang="en-CH" sz="28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3F7893-EA6F-40B4-8C80-87119FF82390}"/>
              </a:ext>
            </a:extLst>
          </p:cNvPr>
          <p:cNvSpPr txBox="1"/>
          <p:nvPr/>
        </p:nvSpPr>
        <p:spPr>
          <a:xfrm>
            <a:off x="177800" y="1972354"/>
            <a:ext cx="47371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y </a:t>
            </a:r>
            <a:r>
              <a:rPr lang="en-US" sz="2000" dirty="0">
                <a:sym typeface="Wingdings" panose="05000000000000000000" pitchFamily="2" charset="2"/>
              </a:rPr>
              <a:t>R</a:t>
            </a:r>
            <a:r>
              <a:rPr lang="en-US" sz="2000" baseline="30000" dirty="0">
                <a:sym typeface="Wingdings" panose="05000000000000000000" pitchFamily="2" charset="2"/>
              </a:rPr>
              <a:t>m</a:t>
            </a:r>
            <a:r>
              <a:rPr lang="en-US" sz="2000" dirty="0">
                <a:sym typeface="Wingdings" panose="05000000000000000000" pitchFamily="2" charset="2"/>
              </a:rPr>
              <a:t>,         y=</a:t>
            </a:r>
            <a:endParaRPr lang="en-US" sz="2000" baseline="-25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w:=Ay mod p </a:t>
            </a:r>
          </a:p>
          <a:p>
            <a:pPr>
              <a:defRPr/>
            </a:pPr>
            <a:endParaRPr lang="en-US" sz="2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Commit to: u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=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2 </a:t>
            </a:r>
            <a:r>
              <a:rPr lang="en-US" altLang="en-CH" sz="2000" dirty="0">
                <a:sym typeface="Wingdings" panose="05000000000000000000" pitchFamily="2" charset="2"/>
              </a:rPr>
              <a:t>+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000" dirty="0">
                <a:sym typeface="Wingdings" panose="05000000000000000000" pitchFamily="2" charset="2"/>
              </a:rPr>
              <a:t>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 - 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3 </a:t>
            </a:r>
            <a:endParaRPr lang="en-US" altLang="en-CH" sz="2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and u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=</a:t>
            </a:r>
            <a:r>
              <a:rPr lang="en-US" altLang="en-CH" sz="2000" dirty="0">
                <a:sym typeface="Wingdings" panose="05000000000000000000" pitchFamily="2" charset="2"/>
              </a:rPr>
              <a:t>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2</a:t>
            </a:r>
            <a:endParaRPr lang="en-US" sz="2000" dirty="0"/>
          </a:p>
        </p:txBody>
      </p:sp>
      <p:sp>
        <p:nvSpPr>
          <p:cNvPr id="8204" name="TextBox 12">
            <a:extLst>
              <a:ext uri="{FF2B5EF4-FFF2-40B4-BE49-F238E27FC236}">
                <a16:creationId xmlns:a16="http://schemas.microsoft.com/office/drawing/2014/main" id="{E4C51622-FEF4-4374-A405-A29D2D68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45" y="3415315"/>
            <a:ext cx="1775605" cy="210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:=s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endParaRPr lang="en-US" altLang="en-CH" sz="2800" dirty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</a:p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</a:p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3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3</a:t>
            </a:r>
          </a:p>
          <a:p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37EFE3-280F-62D8-5392-041381BEABBC}"/>
              </a:ext>
            </a:extLst>
          </p:cNvPr>
          <p:cNvSpPr txBox="1">
            <a:spLocks/>
          </p:cNvSpPr>
          <p:nvPr/>
        </p:nvSpPr>
        <p:spPr>
          <a:xfrm>
            <a:off x="0" y="69276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CH" sz="4000" dirty="0">
                <a:latin typeface="+mn-lt"/>
              </a:rPr>
              <a:t>Proving Quadratic Relations over </a:t>
            </a:r>
            <a:r>
              <a:rPr lang="en-US" sz="4000" dirty="0" err="1">
                <a:latin typeface="+mn-lt"/>
              </a:rPr>
              <a:t>Z</a:t>
            </a:r>
            <a:r>
              <a:rPr lang="en-US" sz="4000" baseline="-25000" dirty="0" err="1">
                <a:latin typeface="+mn-lt"/>
              </a:rPr>
              <a:t>p</a:t>
            </a:r>
            <a:r>
              <a:rPr lang="en-US" sz="4000" dirty="0">
                <a:latin typeface="+mn-lt"/>
              </a:rPr>
              <a:t>[X]/(X</a:t>
            </a:r>
            <a:r>
              <a:rPr lang="en-US" sz="4000" baseline="30000" dirty="0">
                <a:latin typeface="+mn-lt"/>
              </a:rPr>
              <a:t>n</a:t>
            </a:r>
            <a:r>
              <a:rPr lang="en-US" sz="4000" dirty="0">
                <a:latin typeface="+mn-lt"/>
              </a:rPr>
              <a:t>+1)</a:t>
            </a:r>
            <a:endParaRPr lang="en-US" altLang="en-CH" sz="4000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DB2E2-ED6C-5C34-031D-82A33B5B0DFE}"/>
              </a:ext>
            </a:extLst>
          </p:cNvPr>
          <p:cNvSpPr txBox="1"/>
          <p:nvPr/>
        </p:nvSpPr>
        <p:spPr>
          <a:xfrm>
            <a:off x="-12700" y="5792352"/>
            <a:ext cx="683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 - cz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</a:t>
            </a:r>
            <a:r>
              <a:rPr lang="en-US" altLang="en-CH" sz="2400" dirty="0">
                <a:sym typeface="Wingdings" panose="05000000000000000000" pitchFamily="2" charset="2"/>
              </a:rPr>
              <a:t>=(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- 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altLang="en-CH" sz="2400" dirty="0">
                <a:sym typeface="Wingdings" panose="05000000000000000000" pitchFamily="2" charset="2"/>
              </a:rPr>
              <a:t>)c</a:t>
            </a:r>
            <a:r>
              <a:rPr lang="en-US" altLang="en-CH" sz="2400" baseline="30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+ 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 </a:t>
            </a:r>
            <a:r>
              <a:rPr lang="en-US" altLang="en-CH" sz="2400" dirty="0">
                <a:sym typeface="Wingdings" panose="05000000000000000000" pitchFamily="2" charset="2"/>
              </a:rPr>
              <a:t>+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-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 </a:t>
            </a:r>
            <a:r>
              <a:rPr lang="en-US" altLang="en-CH" sz="2400" dirty="0">
                <a:sym typeface="Wingdings" panose="05000000000000000000" pitchFamily="2" charset="2"/>
              </a:rPr>
              <a:t>)c + (y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)  </a:t>
            </a:r>
          </a:p>
        </p:txBody>
      </p:sp>
      <p:sp>
        <p:nvSpPr>
          <p:cNvPr id="2" name="Left Bracket 1">
            <a:extLst>
              <a:ext uri="{FF2B5EF4-FFF2-40B4-BE49-F238E27FC236}">
                <a16:creationId xmlns:a16="http://schemas.microsoft.com/office/drawing/2014/main" id="{19D8D236-9B3B-88AC-1C3B-D1808D900C3D}"/>
              </a:ext>
            </a:extLst>
          </p:cNvPr>
          <p:cNvSpPr/>
          <p:nvPr/>
        </p:nvSpPr>
        <p:spPr>
          <a:xfrm>
            <a:off x="1790259" y="1746250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5802DD42-CDE0-40FE-BAFA-DC094FBE71DF}"/>
              </a:ext>
            </a:extLst>
          </p:cNvPr>
          <p:cNvSpPr/>
          <p:nvPr/>
        </p:nvSpPr>
        <p:spPr>
          <a:xfrm rot="10800000">
            <a:off x="2169687" y="1746250"/>
            <a:ext cx="145271" cy="947738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A35E6D-9022-6F6C-C0E9-FD6B36E2AD21}"/>
              </a:ext>
            </a:extLst>
          </p:cNvPr>
          <p:cNvSpPr txBox="1"/>
          <p:nvPr/>
        </p:nvSpPr>
        <p:spPr>
          <a:xfrm>
            <a:off x="1899839" y="1744436"/>
            <a:ext cx="4095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y</a:t>
            </a:r>
            <a:r>
              <a:rPr lang="en-US" sz="1400" baseline="-25000" dirty="0"/>
              <a:t>0</a:t>
            </a:r>
          </a:p>
          <a:p>
            <a:r>
              <a:rPr lang="en-US" sz="1400" dirty="0"/>
              <a:t>y</a:t>
            </a:r>
            <a:r>
              <a:rPr lang="en-US" sz="1400" baseline="-25000" dirty="0"/>
              <a:t>1</a:t>
            </a:r>
            <a:endParaRPr lang="en-US" sz="1400" dirty="0"/>
          </a:p>
          <a:p>
            <a:r>
              <a:rPr lang="en-US" sz="1400" dirty="0"/>
              <a:t>y</a:t>
            </a:r>
            <a:r>
              <a:rPr lang="en-US" sz="1400" baseline="-25000" dirty="0"/>
              <a:t>2</a:t>
            </a:r>
          </a:p>
          <a:p>
            <a:r>
              <a:rPr lang="en-US" sz="1400" dirty="0"/>
              <a:t>y</a:t>
            </a:r>
            <a:r>
              <a:rPr lang="en-US" sz="1400" baseline="-25000" dirty="0"/>
              <a:t>3</a:t>
            </a:r>
            <a:endParaRPr lang="en-US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59C939-B4F9-B554-13D2-B881E40A8767}"/>
              </a:ext>
            </a:extLst>
          </p:cNvPr>
          <p:cNvSpPr txBox="1"/>
          <p:nvPr/>
        </p:nvSpPr>
        <p:spPr>
          <a:xfrm>
            <a:off x="478425" y="4118578"/>
            <a:ext cx="136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z=</a:t>
            </a:r>
            <a:r>
              <a:rPr lang="en-US" sz="2800" dirty="0" err="1"/>
              <a:t>sc+y</a:t>
            </a:r>
            <a:endParaRPr lang="en-CH" sz="2800" dirty="0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5684D519-34F4-25C9-9320-A6832CED6169}"/>
              </a:ext>
            </a:extLst>
          </p:cNvPr>
          <p:cNvSpPr/>
          <p:nvPr/>
        </p:nvSpPr>
        <p:spPr>
          <a:xfrm>
            <a:off x="1624818" y="3562350"/>
            <a:ext cx="250827" cy="1631216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999D809-0B0C-BCFB-6457-F5CDE0468E08}"/>
              </a:ext>
            </a:extLst>
          </p:cNvPr>
          <p:cNvSpPr/>
          <p:nvPr/>
        </p:nvSpPr>
        <p:spPr>
          <a:xfrm>
            <a:off x="-7181" y="2806333"/>
            <a:ext cx="3740150" cy="902067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3824CDA-5E5F-268C-0F82-C59015A8D3B0}"/>
              </a:ext>
            </a:extLst>
          </p:cNvPr>
          <p:cNvSpPr txBox="1"/>
          <p:nvPr/>
        </p:nvSpPr>
        <p:spPr>
          <a:xfrm>
            <a:off x="5607050" y="2508071"/>
            <a:ext cx="4908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Commitments are 2 polynomials of degree n regardless of the length of </a:t>
            </a:r>
            <a:r>
              <a:rPr lang="en-US" sz="2400" dirty="0">
                <a:solidFill>
                  <a:srgbClr val="FF0000"/>
                </a:solidFill>
              </a:rPr>
              <a:t>s </a:t>
            </a:r>
            <a:r>
              <a:rPr lang="en-US" sz="2400" dirty="0"/>
              <a:t>(small n is good)</a:t>
            </a:r>
            <a:endParaRPr lang="en-CH" sz="240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BCDEEA-1456-62FF-E8E3-602B487B9872}"/>
              </a:ext>
            </a:extLst>
          </p:cNvPr>
          <p:cNvSpPr/>
          <p:nvPr/>
        </p:nvSpPr>
        <p:spPr>
          <a:xfrm>
            <a:off x="1403350" y="3415315"/>
            <a:ext cx="2571750" cy="1947678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1184D1-7217-1985-05A5-9FAB5A1A6F24}"/>
              </a:ext>
            </a:extLst>
          </p:cNvPr>
          <p:cNvSpPr txBox="1"/>
          <p:nvPr/>
        </p:nvSpPr>
        <p:spPr>
          <a:xfrm>
            <a:off x="4241020" y="3982297"/>
            <a:ext cx="613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Can show that sending Ay fixes the </a:t>
            </a:r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i</a:t>
            </a:r>
            <a:r>
              <a:rPr lang="en-US" sz="2400" dirty="0"/>
              <a:t> satisfying z</a:t>
            </a:r>
            <a:r>
              <a:rPr lang="en-US" sz="2400" baseline="-25000" dirty="0"/>
              <a:t>i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FF0000"/>
                </a:solidFill>
              </a:rPr>
              <a:t>s</a:t>
            </a:r>
            <a:r>
              <a:rPr lang="en-US" sz="2400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 err="1"/>
              <a:t>c+y</a:t>
            </a:r>
            <a:r>
              <a:rPr lang="en-US" sz="2400" baseline="-25000" dirty="0" err="1"/>
              <a:t>i</a:t>
            </a:r>
            <a:r>
              <a:rPr lang="en-US" sz="2400" dirty="0"/>
              <a:t> are unique 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67760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68BA5-E7DD-9052-790C-9121FFC52C2F}"/>
              </a:ext>
            </a:extLst>
          </p:cNvPr>
          <p:cNvCxnSpPr/>
          <p:nvPr/>
        </p:nvCxnSpPr>
        <p:spPr>
          <a:xfrm>
            <a:off x="257175" y="32003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6BF14E-C2F5-26C2-47A9-44A7590D1859}"/>
              </a:ext>
            </a:extLst>
          </p:cNvPr>
          <p:cNvCxnSpPr/>
          <p:nvPr/>
        </p:nvCxnSpPr>
        <p:spPr>
          <a:xfrm>
            <a:off x="203200" y="7747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F54C9D-946D-2D26-6696-7ADB67A3B9C2}"/>
              </a:ext>
            </a:extLst>
          </p:cNvPr>
          <p:cNvCxnSpPr/>
          <p:nvPr/>
        </p:nvCxnSpPr>
        <p:spPr>
          <a:xfrm>
            <a:off x="257175" y="52324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E94588-8FF7-8F00-F64C-BE1A60CF78F0}"/>
              </a:ext>
            </a:extLst>
          </p:cNvPr>
          <p:cNvCxnSpPr/>
          <p:nvPr/>
        </p:nvCxnSpPr>
        <p:spPr>
          <a:xfrm>
            <a:off x="257175" y="44957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F4AF13-10CD-3FBC-D8B6-8F12AC64F7EF}"/>
              </a:ext>
            </a:extLst>
          </p:cNvPr>
          <p:cNvSpPr txBox="1"/>
          <p:nvPr/>
        </p:nvSpPr>
        <p:spPr>
          <a:xfrm>
            <a:off x="3295650" y="197366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AB8C1-EE82-867C-E359-4EEBD219C9B8}"/>
              </a:ext>
            </a:extLst>
          </p:cNvPr>
          <p:cNvSpPr txBox="1"/>
          <p:nvPr/>
        </p:nvSpPr>
        <p:spPr>
          <a:xfrm>
            <a:off x="8813800" y="197366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Z</a:t>
            </a:r>
            <a:endParaRPr lang="en-CH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1C050DB-C9ED-88E9-FCE2-0C9D60DA9E04}"/>
              </a:ext>
            </a:extLst>
          </p:cNvPr>
          <p:cNvSpPr/>
          <p:nvPr/>
        </p:nvSpPr>
        <p:spPr>
          <a:xfrm>
            <a:off x="9753600" y="617935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B7E69-42C3-6C59-D7E5-BE298BFEE2B5}"/>
              </a:ext>
            </a:extLst>
          </p:cNvPr>
          <p:cNvSpPr txBox="1"/>
          <p:nvPr/>
        </p:nvSpPr>
        <p:spPr>
          <a:xfrm>
            <a:off x="8813800" y="2180628"/>
            <a:ext cx="23241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D154-B881-0F7F-9A78-4CEDE830DE02}"/>
              </a:ext>
            </a:extLst>
          </p:cNvPr>
          <p:cNvSpPr txBox="1"/>
          <p:nvPr/>
        </p:nvSpPr>
        <p:spPr>
          <a:xfrm>
            <a:off x="203200" y="11049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Proof that the norm is not too big (approximate range proof)</a:t>
            </a:r>
            <a:endParaRPr lang="en-CH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49BCF-6D8E-4CCA-C17D-ABCD22A19206}"/>
              </a:ext>
            </a:extLst>
          </p:cNvPr>
          <p:cNvCxnSpPr/>
          <p:nvPr/>
        </p:nvCxnSpPr>
        <p:spPr>
          <a:xfrm>
            <a:off x="203200" y="212724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C87FF0-EC87-5FB6-CE2C-AE9685FA8ED7}"/>
              </a:ext>
            </a:extLst>
          </p:cNvPr>
          <p:cNvSpPr txBox="1"/>
          <p:nvPr/>
        </p:nvSpPr>
        <p:spPr>
          <a:xfrm>
            <a:off x="6254750" y="195302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CH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9509879-0A96-F9FB-64C1-2594D5083E1A}"/>
              </a:ext>
            </a:extLst>
          </p:cNvPr>
          <p:cNvSpPr/>
          <p:nvPr/>
        </p:nvSpPr>
        <p:spPr>
          <a:xfrm>
            <a:off x="7150100" y="615435"/>
            <a:ext cx="311150" cy="3023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BEA962F-1698-04DA-5004-27CBE7F50E01}"/>
              </a:ext>
            </a:extLst>
          </p:cNvPr>
          <p:cNvSpPr/>
          <p:nvPr/>
        </p:nvSpPr>
        <p:spPr>
          <a:xfrm>
            <a:off x="9753600" y="3134419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B4E0975-9071-432F-DE0F-118C24F648DC}"/>
              </a:ext>
            </a:extLst>
          </p:cNvPr>
          <p:cNvSpPr/>
          <p:nvPr/>
        </p:nvSpPr>
        <p:spPr>
          <a:xfrm>
            <a:off x="4633912" y="615434"/>
            <a:ext cx="311150" cy="4870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59B5797-1C5F-5022-B1EE-AEC6731D7089}"/>
              </a:ext>
            </a:extLst>
          </p:cNvPr>
          <p:cNvSpPr/>
          <p:nvPr/>
        </p:nvSpPr>
        <p:spPr>
          <a:xfrm>
            <a:off x="9753600" y="1608631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01868B97-3429-2619-CEC0-348FF4ADA9A9}"/>
              </a:ext>
            </a:extLst>
          </p:cNvPr>
          <p:cNvSpPr/>
          <p:nvPr/>
        </p:nvSpPr>
        <p:spPr>
          <a:xfrm>
            <a:off x="9753600" y="4243733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A0B3FFCC-7E5B-33A4-2026-B5F6ED22E135}"/>
              </a:ext>
            </a:extLst>
          </p:cNvPr>
          <p:cNvSpPr/>
          <p:nvPr/>
        </p:nvSpPr>
        <p:spPr>
          <a:xfrm>
            <a:off x="7193756" y="4243734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C87A1-28B7-3D8B-F498-DE11147214B2}"/>
              </a:ext>
            </a:extLst>
          </p:cNvPr>
          <p:cNvSpPr txBox="1"/>
          <p:nvPr/>
        </p:nvSpPr>
        <p:spPr>
          <a:xfrm>
            <a:off x="7305675" y="4806433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9A7665-509E-3DFD-22CF-4FFEBDB323E4}"/>
              </a:ext>
            </a:extLst>
          </p:cNvPr>
          <p:cNvSpPr txBox="1"/>
          <p:nvPr/>
        </p:nvSpPr>
        <p:spPr>
          <a:xfrm>
            <a:off x="203200" y="5254714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Linear combine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85622F-7329-A772-B970-1B25C41C94D1}"/>
              </a:ext>
            </a:extLst>
          </p:cNvPr>
          <p:cNvCxnSpPr/>
          <p:nvPr/>
        </p:nvCxnSpPr>
        <p:spPr>
          <a:xfrm>
            <a:off x="257175" y="56494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EAC4022-6CF2-3002-78B7-A45831D47270}"/>
              </a:ext>
            </a:extLst>
          </p:cNvPr>
          <p:cNvSpPr/>
          <p:nvPr/>
        </p:nvSpPr>
        <p:spPr>
          <a:xfrm>
            <a:off x="6665912" y="5555468"/>
            <a:ext cx="311150" cy="332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FED5876-436E-C87C-9C59-E07A8F2B0FE6}"/>
              </a:ext>
            </a:extLst>
          </p:cNvPr>
          <p:cNvSpPr/>
          <p:nvPr/>
        </p:nvSpPr>
        <p:spPr>
          <a:xfrm>
            <a:off x="8420100" y="5201166"/>
            <a:ext cx="311150" cy="285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63F99-DF1B-83B7-E012-EE4A88AF2549}"/>
              </a:ext>
            </a:extLst>
          </p:cNvPr>
          <p:cNvSpPr txBox="1"/>
          <p:nvPr/>
        </p:nvSpPr>
        <p:spPr>
          <a:xfrm>
            <a:off x="5543550" y="5910476"/>
            <a:ext cx="2832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AC9411-DF7D-489E-6C58-731092FDE84A}"/>
              </a:ext>
            </a:extLst>
          </p:cNvPr>
          <p:cNvCxnSpPr/>
          <p:nvPr/>
        </p:nvCxnSpPr>
        <p:spPr>
          <a:xfrm>
            <a:off x="257175" y="63479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51342A9-07D7-8B3B-FA8B-27A39D960DC7}"/>
              </a:ext>
            </a:extLst>
          </p:cNvPr>
          <p:cNvSpPr/>
          <p:nvPr/>
        </p:nvSpPr>
        <p:spPr>
          <a:xfrm>
            <a:off x="6665912" y="6302286"/>
            <a:ext cx="311150" cy="238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C306F2-A003-790E-6BF5-FD71241D3418}"/>
              </a:ext>
            </a:extLst>
          </p:cNvPr>
          <p:cNvSpPr txBox="1"/>
          <p:nvPr/>
        </p:nvSpPr>
        <p:spPr>
          <a:xfrm>
            <a:off x="187324" y="6356171"/>
            <a:ext cx="331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quadratic relation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407F4EA-FA88-A45E-65D4-3585D81C4CF7}"/>
              </a:ext>
            </a:extLst>
          </p:cNvPr>
          <p:cNvSpPr/>
          <p:nvPr/>
        </p:nvSpPr>
        <p:spPr>
          <a:xfrm>
            <a:off x="47624" y="5100420"/>
            <a:ext cx="4130676" cy="717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2009E6-C10F-38F7-95EB-05667E80729F}"/>
              </a:ext>
            </a:extLst>
          </p:cNvPr>
          <p:cNvSpPr txBox="1"/>
          <p:nvPr/>
        </p:nvSpPr>
        <p:spPr>
          <a:xfrm>
            <a:off x="0" y="365125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algn="ctr"/>
            <a:r>
              <a:rPr lang="en-US" dirty="0"/>
              <a:t>(Together with approximate range proof ==&gt; Inner products over Z) </a:t>
            </a:r>
          </a:p>
        </p:txBody>
      </p:sp>
    </p:spTree>
    <p:extLst>
      <p:ext uri="{BB962C8B-B14F-4D97-AF65-F5344CB8AC3E}">
        <p14:creationId xmlns:p14="http://schemas.microsoft.com/office/powerpoint/2010/main" val="3664166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2377F-4AAE-259E-CF3F-CE10C93CC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Proving many relations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95B33-0F97-C40D-F7D6-BC58E552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we want to prove many quadratic functions f</a:t>
            </a:r>
            <a:r>
              <a:rPr lang="en-US" baseline="-25000" dirty="0"/>
              <a:t>i</a:t>
            </a:r>
            <a:r>
              <a:rPr lang="en-US" dirty="0"/>
              <a:t>(s) = 0, </a:t>
            </a:r>
          </a:p>
          <a:p>
            <a:pPr marL="0" indent="0">
              <a:buNone/>
            </a:pPr>
            <a:r>
              <a:rPr lang="en-US" dirty="0"/>
              <a:t>can do the following: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Receive invertible challenges g</a:t>
            </a:r>
            <a:r>
              <a:rPr lang="en-US" baseline="-25000" dirty="0"/>
              <a:t>1</a:t>
            </a:r>
            <a:r>
              <a:rPr lang="en-US" dirty="0"/>
              <a:t>, … ,</a:t>
            </a:r>
            <a:r>
              <a:rPr lang="el-GR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baseline="30000" dirty="0"/>
              <a:t> </a:t>
            </a:r>
            <a:r>
              <a:rPr lang="en-US" dirty="0"/>
              <a:t>in R</a:t>
            </a:r>
            <a:r>
              <a:rPr lang="en-US" baseline="-25000" dirty="0"/>
              <a:t>p</a:t>
            </a:r>
            <a:r>
              <a:rPr lang="en-US" dirty="0"/>
              <a:t> and prove that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g</a:t>
            </a:r>
            <a:r>
              <a:rPr lang="en-US" baseline="-25000" dirty="0"/>
              <a:t>1</a:t>
            </a:r>
            <a:r>
              <a:rPr lang="en-US" dirty="0"/>
              <a:t> 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) + … +</a:t>
            </a:r>
            <a:r>
              <a:rPr lang="el-GR" dirty="0"/>
              <a:t> </a:t>
            </a:r>
            <a:r>
              <a:rPr lang="en-US" dirty="0" err="1"/>
              <a:t>g</a:t>
            </a:r>
            <a:r>
              <a:rPr lang="en-US" baseline="-25000" dirty="0" err="1"/>
              <a:t>k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) = 0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some f</a:t>
            </a:r>
            <a:r>
              <a:rPr lang="en-US" baseline="-25000" dirty="0"/>
              <a:t>i</a:t>
            </a:r>
            <a:r>
              <a:rPr lang="en-US" dirty="0"/>
              <a:t>(m) is not 0, then the above will be non-zero with high probability.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4915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68BA5-E7DD-9052-790C-9121FFC52C2F}"/>
              </a:ext>
            </a:extLst>
          </p:cNvPr>
          <p:cNvCxnSpPr/>
          <p:nvPr/>
        </p:nvCxnSpPr>
        <p:spPr>
          <a:xfrm>
            <a:off x="257175" y="32003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6BF14E-C2F5-26C2-47A9-44A7590D1859}"/>
              </a:ext>
            </a:extLst>
          </p:cNvPr>
          <p:cNvCxnSpPr/>
          <p:nvPr/>
        </p:nvCxnSpPr>
        <p:spPr>
          <a:xfrm>
            <a:off x="203200" y="7747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F54C9D-946D-2D26-6696-7ADB67A3B9C2}"/>
              </a:ext>
            </a:extLst>
          </p:cNvPr>
          <p:cNvCxnSpPr/>
          <p:nvPr/>
        </p:nvCxnSpPr>
        <p:spPr>
          <a:xfrm>
            <a:off x="257175" y="52324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E94588-8FF7-8F00-F64C-BE1A60CF78F0}"/>
              </a:ext>
            </a:extLst>
          </p:cNvPr>
          <p:cNvCxnSpPr/>
          <p:nvPr/>
        </p:nvCxnSpPr>
        <p:spPr>
          <a:xfrm>
            <a:off x="257175" y="44957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F4AF13-10CD-3FBC-D8B6-8F12AC64F7EF}"/>
              </a:ext>
            </a:extLst>
          </p:cNvPr>
          <p:cNvSpPr txBox="1"/>
          <p:nvPr/>
        </p:nvSpPr>
        <p:spPr>
          <a:xfrm>
            <a:off x="3295650" y="197366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AB8C1-EE82-867C-E359-4EEBD219C9B8}"/>
              </a:ext>
            </a:extLst>
          </p:cNvPr>
          <p:cNvSpPr txBox="1"/>
          <p:nvPr/>
        </p:nvSpPr>
        <p:spPr>
          <a:xfrm>
            <a:off x="8813800" y="197366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Z</a:t>
            </a:r>
            <a:endParaRPr lang="en-CH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1C050DB-C9ED-88E9-FCE2-0C9D60DA9E04}"/>
              </a:ext>
            </a:extLst>
          </p:cNvPr>
          <p:cNvSpPr/>
          <p:nvPr/>
        </p:nvSpPr>
        <p:spPr>
          <a:xfrm>
            <a:off x="9753600" y="617935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B7E69-42C3-6C59-D7E5-BE298BFEE2B5}"/>
              </a:ext>
            </a:extLst>
          </p:cNvPr>
          <p:cNvSpPr txBox="1"/>
          <p:nvPr/>
        </p:nvSpPr>
        <p:spPr>
          <a:xfrm>
            <a:off x="8813800" y="2180628"/>
            <a:ext cx="23241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D154-B881-0F7F-9A78-4CEDE830DE02}"/>
              </a:ext>
            </a:extLst>
          </p:cNvPr>
          <p:cNvSpPr txBox="1"/>
          <p:nvPr/>
        </p:nvSpPr>
        <p:spPr>
          <a:xfrm>
            <a:off x="203200" y="11049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Proof that the norm is not too big (approximate range proof)</a:t>
            </a:r>
            <a:endParaRPr lang="en-CH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49BCF-6D8E-4CCA-C17D-ABCD22A19206}"/>
              </a:ext>
            </a:extLst>
          </p:cNvPr>
          <p:cNvCxnSpPr/>
          <p:nvPr/>
        </p:nvCxnSpPr>
        <p:spPr>
          <a:xfrm>
            <a:off x="203200" y="212724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C87FF0-EC87-5FB6-CE2C-AE9685FA8ED7}"/>
              </a:ext>
            </a:extLst>
          </p:cNvPr>
          <p:cNvSpPr txBox="1"/>
          <p:nvPr/>
        </p:nvSpPr>
        <p:spPr>
          <a:xfrm>
            <a:off x="6254750" y="195302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CH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9509879-0A96-F9FB-64C1-2594D5083E1A}"/>
              </a:ext>
            </a:extLst>
          </p:cNvPr>
          <p:cNvSpPr/>
          <p:nvPr/>
        </p:nvSpPr>
        <p:spPr>
          <a:xfrm>
            <a:off x="7150100" y="615435"/>
            <a:ext cx="311150" cy="3023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64E104-302F-94EF-4451-961B377328E2}"/>
              </a:ext>
            </a:extLst>
          </p:cNvPr>
          <p:cNvSpPr txBox="1"/>
          <p:nvPr/>
        </p:nvSpPr>
        <p:spPr>
          <a:xfrm>
            <a:off x="0" y="365125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algn="ctr"/>
            <a:r>
              <a:rPr lang="en-US" dirty="0"/>
              <a:t>(Together with approximate range proof ==&gt; Inner products over Z) 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BEA962F-1698-04DA-5004-27CBE7F50E01}"/>
              </a:ext>
            </a:extLst>
          </p:cNvPr>
          <p:cNvSpPr/>
          <p:nvPr/>
        </p:nvSpPr>
        <p:spPr>
          <a:xfrm>
            <a:off x="9753600" y="3134419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B4E0975-9071-432F-DE0F-118C24F648DC}"/>
              </a:ext>
            </a:extLst>
          </p:cNvPr>
          <p:cNvSpPr/>
          <p:nvPr/>
        </p:nvSpPr>
        <p:spPr>
          <a:xfrm>
            <a:off x="4633912" y="615434"/>
            <a:ext cx="311150" cy="4870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59B5797-1C5F-5022-B1EE-AEC6731D7089}"/>
              </a:ext>
            </a:extLst>
          </p:cNvPr>
          <p:cNvSpPr/>
          <p:nvPr/>
        </p:nvSpPr>
        <p:spPr>
          <a:xfrm>
            <a:off x="9753600" y="1608631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01868B97-3429-2619-CEC0-348FF4ADA9A9}"/>
              </a:ext>
            </a:extLst>
          </p:cNvPr>
          <p:cNvSpPr/>
          <p:nvPr/>
        </p:nvSpPr>
        <p:spPr>
          <a:xfrm>
            <a:off x="9753600" y="4243733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A0B3FFCC-7E5B-33A4-2026-B5F6ED22E135}"/>
              </a:ext>
            </a:extLst>
          </p:cNvPr>
          <p:cNvSpPr/>
          <p:nvPr/>
        </p:nvSpPr>
        <p:spPr>
          <a:xfrm>
            <a:off x="7193756" y="4243734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C87A1-28B7-3D8B-F498-DE11147214B2}"/>
              </a:ext>
            </a:extLst>
          </p:cNvPr>
          <p:cNvSpPr txBox="1"/>
          <p:nvPr/>
        </p:nvSpPr>
        <p:spPr>
          <a:xfrm>
            <a:off x="7305675" y="4806433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9A7665-509E-3DFD-22CF-4FFEBDB323E4}"/>
              </a:ext>
            </a:extLst>
          </p:cNvPr>
          <p:cNvSpPr txBox="1"/>
          <p:nvPr/>
        </p:nvSpPr>
        <p:spPr>
          <a:xfrm>
            <a:off x="203200" y="5254714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Linear combine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85622F-7329-A772-B970-1B25C41C94D1}"/>
              </a:ext>
            </a:extLst>
          </p:cNvPr>
          <p:cNvCxnSpPr/>
          <p:nvPr/>
        </p:nvCxnSpPr>
        <p:spPr>
          <a:xfrm>
            <a:off x="257175" y="56494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EAC4022-6CF2-3002-78B7-A45831D47270}"/>
              </a:ext>
            </a:extLst>
          </p:cNvPr>
          <p:cNvSpPr/>
          <p:nvPr/>
        </p:nvSpPr>
        <p:spPr>
          <a:xfrm>
            <a:off x="6665912" y="5555468"/>
            <a:ext cx="311150" cy="332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FED5876-436E-C87C-9C59-E07A8F2B0FE6}"/>
              </a:ext>
            </a:extLst>
          </p:cNvPr>
          <p:cNvSpPr/>
          <p:nvPr/>
        </p:nvSpPr>
        <p:spPr>
          <a:xfrm>
            <a:off x="8420100" y="5201166"/>
            <a:ext cx="311150" cy="285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63F99-DF1B-83B7-E012-EE4A88AF2549}"/>
              </a:ext>
            </a:extLst>
          </p:cNvPr>
          <p:cNvSpPr txBox="1"/>
          <p:nvPr/>
        </p:nvSpPr>
        <p:spPr>
          <a:xfrm>
            <a:off x="5543550" y="5910476"/>
            <a:ext cx="2832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AC9411-DF7D-489E-6C58-731092FDE84A}"/>
              </a:ext>
            </a:extLst>
          </p:cNvPr>
          <p:cNvCxnSpPr/>
          <p:nvPr/>
        </p:nvCxnSpPr>
        <p:spPr>
          <a:xfrm>
            <a:off x="257175" y="63479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51342A9-07D7-8B3B-FA8B-27A39D960DC7}"/>
              </a:ext>
            </a:extLst>
          </p:cNvPr>
          <p:cNvSpPr/>
          <p:nvPr/>
        </p:nvSpPr>
        <p:spPr>
          <a:xfrm>
            <a:off x="6665912" y="6302286"/>
            <a:ext cx="311150" cy="238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C306F2-A003-790E-6BF5-FD71241D3418}"/>
              </a:ext>
            </a:extLst>
          </p:cNvPr>
          <p:cNvSpPr txBox="1"/>
          <p:nvPr/>
        </p:nvSpPr>
        <p:spPr>
          <a:xfrm>
            <a:off x="187324" y="6356171"/>
            <a:ext cx="331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quadratic relation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36793D-6324-8A08-10A0-9EE99C5B66BF}"/>
              </a:ext>
            </a:extLst>
          </p:cNvPr>
          <p:cNvSpPr/>
          <p:nvPr/>
        </p:nvSpPr>
        <p:spPr>
          <a:xfrm>
            <a:off x="61912" y="3489323"/>
            <a:ext cx="4130676" cy="12585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38255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C692-6CA1-6525-E6BC-393E4E3F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Inner Product as Polynomial Multiplication</a:t>
            </a:r>
            <a:endParaRPr lang="en-CH" dirty="0">
              <a:latin typeface="+mn-lt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057D64-C7D3-E127-18EC-8284EDAD7AF1}"/>
              </a:ext>
            </a:extLst>
          </p:cNvPr>
          <p:cNvSpPr/>
          <p:nvPr/>
        </p:nvSpPr>
        <p:spPr>
          <a:xfrm>
            <a:off x="7099300" y="19304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644AF23-E3C0-0CED-CDFE-0E44B9668655}"/>
              </a:ext>
            </a:extLst>
          </p:cNvPr>
          <p:cNvSpPr/>
          <p:nvPr/>
        </p:nvSpPr>
        <p:spPr>
          <a:xfrm>
            <a:off x="7099300" y="23241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22C558-E7F8-0512-AA2F-635E77029ED2}"/>
              </a:ext>
            </a:extLst>
          </p:cNvPr>
          <p:cNvSpPr/>
          <p:nvPr/>
        </p:nvSpPr>
        <p:spPr>
          <a:xfrm>
            <a:off x="7099300" y="27178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DCB341-7770-342A-E81F-B393356EA02F}"/>
              </a:ext>
            </a:extLst>
          </p:cNvPr>
          <p:cNvSpPr/>
          <p:nvPr/>
        </p:nvSpPr>
        <p:spPr>
          <a:xfrm>
            <a:off x="7099300" y="31115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B750BD-E77D-ABB0-D097-CCF3511C7B8C}"/>
              </a:ext>
            </a:extLst>
          </p:cNvPr>
          <p:cNvSpPr/>
          <p:nvPr/>
        </p:nvSpPr>
        <p:spPr>
          <a:xfrm>
            <a:off x="9169400" y="19304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DBDB7E-117A-65B9-1BB8-4FD8704112C0}"/>
              </a:ext>
            </a:extLst>
          </p:cNvPr>
          <p:cNvSpPr/>
          <p:nvPr/>
        </p:nvSpPr>
        <p:spPr>
          <a:xfrm>
            <a:off x="9169400" y="23241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6F590B4-28CD-DA47-47ED-5B4BFB60AD01}"/>
              </a:ext>
            </a:extLst>
          </p:cNvPr>
          <p:cNvSpPr/>
          <p:nvPr/>
        </p:nvSpPr>
        <p:spPr>
          <a:xfrm>
            <a:off x="9169400" y="27178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7C6238A-7AA3-7274-F330-3DA692827D8D}"/>
              </a:ext>
            </a:extLst>
          </p:cNvPr>
          <p:cNvSpPr/>
          <p:nvPr/>
        </p:nvSpPr>
        <p:spPr>
          <a:xfrm>
            <a:off x="9169400" y="31115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F16FAE-36FD-B9E9-2E85-CAB2810C310C}"/>
              </a:ext>
            </a:extLst>
          </p:cNvPr>
          <p:cNvSpPr/>
          <p:nvPr/>
        </p:nvSpPr>
        <p:spPr>
          <a:xfrm>
            <a:off x="709930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0B3B0D3-D7B9-5DEB-4751-CA570DEBE530}"/>
              </a:ext>
            </a:extLst>
          </p:cNvPr>
          <p:cNvSpPr/>
          <p:nvPr/>
        </p:nvSpPr>
        <p:spPr>
          <a:xfrm>
            <a:off x="709930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2159678-FC9C-0F56-3F9F-6646E9CD6707}"/>
              </a:ext>
            </a:extLst>
          </p:cNvPr>
          <p:cNvSpPr/>
          <p:nvPr/>
        </p:nvSpPr>
        <p:spPr>
          <a:xfrm>
            <a:off x="709930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914ADF4-E355-BE74-EFB2-694308AA83A9}"/>
              </a:ext>
            </a:extLst>
          </p:cNvPr>
          <p:cNvSpPr/>
          <p:nvPr/>
        </p:nvSpPr>
        <p:spPr>
          <a:xfrm>
            <a:off x="709930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E0031B-FB68-15C3-2FCF-A954576150EE}"/>
              </a:ext>
            </a:extLst>
          </p:cNvPr>
          <p:cNvSpPr/>
          <p:nvPr/>
        </p:nvSpPr>
        <p:spPr>
          <a:xfrm>
            <a:off x="748665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F3D7685-35D5-3338-B00E-121FABBA10D6}"/>
              </a:ext>
            </a:extLst>
          </p:cNvPr>
          <p:cNvSpPr/>
          <p:nvPr/>
        </p:nvSpPr>
        <p:spPr>
          <a:xfrm>
            <a:off x="748665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DC10D17-115C-EE19-9584-A0D2829FAE49}"/>
              </a:ext>
            </a:extLst>
          </p:cNvPr>
          <p:cNvSpPr/>
          <p:nvPr/>
        </p:nvSpPr>
        <p:spPr>
          <a:xfrm>
            <a:off x="748665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E2CBFF2-D428-40EC-6CF8-706E6B3B32D8}"/>
              </a:ext>
            </a:extLst>
          </p:cNvPr>
          <p:cNvSpPr/>
          <p:nvPr/>
        </p:nvSpPr>
        <p:spPr>
          <a:xfrm>
            <a:off x="748665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E50DD2-44EA-B878-5C1E-2BBFC442ADC8}"/>
              </a:ext>
            </a:extLst>
          </p:cNvPr>
          <p:cNvSpPr/>
          <p:nvPr/>
        </p:nvSpPr>
        <p:spPr>
          <a:xfrm>
            <a:off x="787400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1BCDC94-03A2-2110-11F8-542E5DABF5F9}"/>
              </a:ext>
            </a:extLst>
          </p:cNvPr>
          <p:cNvSpPr/>
          <p:nvPr/>
        </p:nvSpPr>
        <p:spPr>
          <a:xfrm>
            <a:off x="787400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8B19C6-8FCE-9523-23AC-621A4E03266B}"/>
              </a:ext>
            </a:extLst>
          </p:cNvPr>
          <p:cNvSpPr/>
          <p:nvPr/>
        </p:nvSpPr>
        <p:spPr>
          <a:xfrm>
            <a:off x="787400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FAA9E5-B44B-0642-64E5-7535D839B319}"/>
              </a:ext>
            </a:extLst>
          </p:cNvPr>
          <p:cNvSpPr/>
          <p:nvPr/>
        </p:nvSpPr>
        <p:spPr>
          <a:xfrm>
            <a:off x="787400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F49BDBF-8AA5-34D6-F4FE-B1125C6F9A89}"/>
              </a:ext>
            </a:extLst>
          </p:cNvPr>
          <p:cNvSpPr/>
          <p:nvPr/>
        </p:nvSpPr>
        <p:spPr>
          <a:xfrm>
            <a:off x="826135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CABFFF-5F46-10B5-6DB4-7B0E66073D59}"/>
              </a:ext>
            </a:extLst>
          </p:cNvPr>
          <p:cNvSpPr/>
          <p:nvPr/>
        </p:nvSpPr>
        <p:spPr>
          <a:xfrm>
            <a:off x="826135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34CC9D1-F10F-88E0-DD44-42E802D8515A}"/>
              </a:ext>
            </a:extLst>
          </p:cNvPr>
          <p:cNvSpPr/>
          <p:nvPr/>
        </p:nvSpPr>
        <p:spPr>
          <a:xfrm>
            <a:off x="826135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8FA9E0C-41EF-4544-4C54-1605456B46A8}"/>
              </a:ext>
            </a:extLst>
          </p:cNvPr>
          <p:cNvSpPr/>
          <p:nvPr/>
        </p:nvSpPr>
        <p:spPr>
          <a:xfrm>
            <a:off x="826135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41804D-3B53-D616-3AF7-5F9B3284A1E3}"/>
              </a:ext>
            </a:extLst>
          </p:cNvPr>
          <p:cNvSpPr/>
          <p:nvPr/>
        </p:nvSpPr>
        <p:spPr>
          <a:xfrm>
            <a:off x="8842375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30680B3-2030-BE14-AAE4-C7E04105C7D3}"/>
              </a:ext>
            </a:extLst>
          </p:cNvPr>
          <p:cNvSpPr/>
          <p:nvPr/>
        </p:nvSpPr>
        <p:spPr>
          <a:xfrm>
            <a:off x="8842375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2C3FFC4-AE05-FEC8-094D-9802452438F8}"/>
              </a:ext>
            </a:extLst>
          </p:cNvPr>
          <p:cNvSpPr/>
          <p:nvPr/>
        </p:nvSpPr>
        <p:spPr>
          <a:xfrm>
            <a:off x="8842375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2B84B0C-670C-ED6A-CA64-930A242623CD}"/>
              </a:ext>
            </a:extLst>
          </p:cNvPr>
          <p:cNvSpPr/>
          <p:nvPr/>
        </p:nvSpPr>
        <p:spPr>
          <a:xfrm>
            <a:off x="8842375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61DB8B5-6308-31BB-1BB3-B190833EAECA}"/>
              </a:ext>
            </a:extLst>
          </p:cNvPr>
          <p:cNvSpPr/>
          <p:nvPr/>
        </p:nvSpPr>
        <p:spPr>
          <a:xfrm>
            <a:off x="10007600" y="45021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 </a:t>
            </a:r>
            <a:r>
              <a:rPr lang="en-US" sz="1200" dirty="0">
                <a:solidFill>
                  <a:schemeClr val="tx1"/>
                </a:solidFill>
              </a:rPr>
              <a:t>+ 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1 </a:t>
            </a:r>
            <a:r>
              <a:rPr lang="en-US" sz="1200" dirty="0">
                <a:solidFill>
                  <a:schemeClr val="tx1"/>
                </a:solidFill>
              </a:rPr>
              <a:t>+ 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+ 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0D0195-6A23-706A-9D12-B90B42675FD4}"/>
              </a:ext>
            </a:extLst>
          </p:cNvPr>
          <p:cNvSpPr/>
          <p:nvPr/>
        </p:nvSpPr>
        <p:spPr>
          <a:xfrm>
            <a:off x="10007600" y="48958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8608D9B-9F81-D5CF-2FD1-7BC7FE591567}"/>
              </a:ext>
            </a:extLst>
          </p:cNvPr>
          <p:cNvSpPr/>
          <p:nvPr/>
        </p:nvSpPr>
        <p:spPr>
          <a:xfrm>
            <a:off x="10007600" y="52895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7D006E-CA19-B8B5-18B6-851E521FAF9B}"/>
              </a:ext>
            </a:extLst>
          </p:cNvPr>
          <p:cNvSpPr/>
          <p:nvPr/>
        </p:nvSpPr>
        <p:spPr>
          <a:xfrm>
            <a:off x="10007600" y="56832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45645E7-7285-FD75-743F-8E51C9583275}"/>
              </a:ext>
            </a:extLst>
          </p:cNvPr>
          <p:cNvSpPr txBox="1"/>
          <p:nvPr/>
        </p:nvSpPr>
        <p:spPr>
          <a:xfrm>
            <a:off x="9410700" y="4953000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</a:t>
            </a:r>
            <a:endParaRPr lang="en-CH" sz="3600" dirty="0"/>
          </a:p>
        </p:txBody>
      </p:sp>
      <p:sp>
        <p:nvSpPr>
          <p:cNvPr id="53" name="Arrow: Right 52">
            <a:extLst>
              <a:ext uri="{FF2B5EF4-FFF2-40B4-BE49-F238E27FC236}">
                <a16:creationId xmlns:a16="http://schemas.microsoft.com/office/drawing/2014/main" id="{B8280263-DFC0-7C8A-5B5F-001DE5DF3685}"/>
              </a:ext>
            </a:extLst>
          </p:cNvPr>
          <p:cNvSpPr/>
          <p:nvPr/>
        </p:nvSpPr>
        <p:spPr>
          <a:xfrm>
            <a:off x="7702550" y="2590800"/>
            <a:ext cx="1282700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AD371C-B9F8-2256-3E8E-0B607EDB9B1C}"/>
              </a:ext>
            </a:extLst>
          </p:cNvPr>
          <p:cNvSpPr txBox="1"/>
          <p:nvPr/>
        </p:nvSpPr>
        <p:spPr>
          <a:xfrm>
            <a:off x="8096250" y="2248456"/>
            <a:ext cx="654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σ</a:t>
            </a:r>
            <a:r>
              <a:rPr lang="en-US" dirty="0"/>
              <a:t>(b)</a:t>
            </a:r>
            <a:endParaRPr lang="en-CH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6911F4F-DF78-4185-DE0E-91D1567E497E}"/>
              </a:ext>
            </a:extLst>
          </p:cNvPr>
          <p:cNvSpPr txBox="1"/>
          <p:nvPr/>
        </p:nvSpPr>
        <p:spPr>
          <a:xfrm>
            <a:off x="7737475" y="3782080"/>
            <a:ext cx="1857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l-GR" sz="2800" dirty="0"/>
              <a:t> </a:t>
            </a:r>
            <a:r>
              <a:rPr lang="en-US" sz="2800" dirty="0"/>
              <a:t>   *   </a:t>
            </a:r>
            <a:r>
              <a:rPr lang="el-GR" sz="2800" dirty="0"/>
              <a:t>σ</a:t>
            </a:r>
            <a:r>
              <a:rPr lang="en-US" sz="2800" dirty="0"/>
              <a:t>(b)              </a:t>
            </a:r>
            <a:endParaRPr lang="en-CH" sz="2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C09F308-2839-7783-5D59-090D9E6A6295}"/>
              </a:ext>
            </a:extLst>
          </p:cNvPr>
          <p:cNvSpPr/>
          <p:nvPr/>
        </p:nvSpPr>
        <p:spPr>
          <a:xfrm>
            <a:off x="224155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9C451ED-BF73-41CB-534D-42FF10E07F2F}"/>
              </a:ext>
            </a:extLst>
          </p:cNvPr>
          <p:cNvSpPr/>
          <p:nvPr/>
        </p:nvSpPr>
        <p:spPr>
          <a:xfrm>
            <a:off x="224155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AE75F7F-3756-EBF7-BC5D-B1EAFA4793AC}"/>
              </a:ext>
            </a:extLst>
          </p:cNvPr>
          <p:cNvSpPr/>
          <p:nvPr/>
        </p:nvSpPr>
        <p:spPr>
          <a:xfrm>
            <a:off x="224155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9E16548F-0252-BDB0-4EA5-F9773BAD2942}"/>
              </a:ext>
            </a:extLst>
          </p:cNvPr>
          <p:cNvSpPr/>
          <p:nvPr/>
        </p:nvSpPr>
        <p:spPr>
          <a:xfrm>
            <a:off x="224155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E17E9BD-6980-DF5B-E34F-82A2B88FC190}"/>
              </a:ext>
            </a:extLst>
          </p:cNvPr>
          <p:cNvSpPr/>
          <p:nvPr/>
        </p:nvSpPr>
        <p:spPr>
          <a:xfrm>
            <a:off x="44450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1D3B30B-81C9-6994-015A-B7A3BF7A4A37}"/>
              </a:ext>
            </a:extLst>
          </p:cNvPr>
          <p:cNvSpPr/>
          <p:nvPr/>
        </p:nvSpPr>
        <p:spPr>
          <a:xfrm>
            <a:off x="44450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27F7DFE-A2C7-1A4E-D04F-9B5C42F6874D}"/>
              </a:ext>
            </a:extLst>
          </p:cNvPr>
          <p:cNvSpPr/>
          <p:nvPr/>
        </p:nvSpPr>
        <p:spPr>
          <a:xfrm>
            <a:off x="44450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ABE766F-338F-FA26-9F97-0B59D2C5CF9C}"/>
              </a:ext>
            </a:extLst>
          </p:cNvPr>
          <p:cNvSpPr/>
          <p:nvPr/>
        </p:nvSpPr>
        <p:spPr>
          <a:xfrm>
            <a:off x="44450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3D09D49-116A-F9FE-9615-53D9C7F99FE6}"/>
              </a:ext>
            </a:extLst>
          </p:cNvPr>
          <p:cNvSpPr/>
          <p:nvPr/>
        </p:nvSpPr>
        <p:spPr>
          <a:xfrm>
            <a:off x="83185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B38F937-9AA4-069E-7F4B-93BCEFB26814}"/>
              </a:ext>
            </a:extLst>
          </p:cNvPr>
          <p:cNvSpPr/>
          <p:nvPr/>
        </p:nvSpPr>
        <p:spPr>
          <a:xfrm>
            <a:off x="83185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ED6DE78-4DAB-B5F8-C93D-2B9C971DDE06}"/>
              </a:ext>
            </a:extLst>
          </p:cNvPr>
          <p:cNvSpPr/>
          <p:nvPr/>
        </p:nvSpPr>
        <p:spPr>
          <a:xfrm>
            <a:off x="83185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1B9630B-F428-D259-94E1-240BFF384846}"/>
              </a:ext>
            </a:extLst>
          </p:cNvPr>
          <p:cNvSpPr/>
          <p:nvPr/>
        </p:nvSpPr>
        <p:spPr>
          <a:xfrm>
            <a:off x="83185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86E0E63-3E2F-5E7F-1813-8924A28E02A1}"/>
              </a:ext>
            </a:extLst>
          </p:cNvPr>
          <p:cNvSpPr/>
          <p:nvPr/>
        </p:nvSpPr>
        <p:spPr>
          <a:xfrm>
            <a:off x="121920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C3D25B6-ECEF-6F78-9879-C647D2C5038B}"/>
              </a:ext>
            </a:extLst>
          </p:cNvPr>
          <p:cNvSpPr/>
          <p:nvPr/>
        </p:nvSpPr>
        <p:spPr>
          <a:xfrm>
            <a:off x="121920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9F7EF9-FD14-47B6-2F70-11FF4DDC2276}"/>
              </a:ext>
            </a:extLst>
          </p:cNvPr>
          <p:cNvSpPr/>
          <p:nvPr/>
        </p:nvSpPr>
        <p:spPr>
          <a:xfrm>
            <a:off x="121920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2B4AFD9-E808-22E4-ADBC-236DE0E73D26}"/>
              </a:ext>
            </a:extLst>
          </p:cNvPr>
          <p:cNvSpPr/>
          <p:nvPr/>
        </p:nvSpPr>
        <p:spPr>
          <a:xfrm>
            <a:off x="121920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08F131B-8018-CF38-B40D-B2BBA307851E}"/>
              </a:ext>
            </a:extLst>
          </p:cNvPr>
          <p:cNvSpPr/>
          <p:nvPr/>
        </p:nvSpPr>
        <p:spPr>
          <a:xfrm>
            <a:off x="1606550" y="45021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194E1E7-0E4F-7B3D-467D-3D9607347C9F}"/>
              </a:ext>
            </a:extLst>
          </p:cNvPr>
          <p:cNvSpPr/>
          <p:nvPr/>
        </p:nvSpPr>
        <p:spPr>
          <a:xfrm>
            <a:off x="1606550" y="48958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CF9E1A-03D6-6604-EE21-5BDCF3A893D8}"/>
              </a:ext>
            </a:extLst>
          </p:cNvPr>
          <p:cNvSpPr/>
          <p:nvPr/>
        </p:nvSpPr>
        <p:spPr>
          <a:xfrm>
            <a:off x="1606550" y="52895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9C35973-7851-A744-810E-531373C67280}"/>
              </a:ext>
            </a:extLst>
          </p:cNvPr>
          <p:cNvSpPr/>
          <p:nvPr/>
        </p:nvSpPr>
        <p:spPr>
          <a:xfrm>
            <a:off x="1606550" y="568325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8D70072-D899-E4B1-910D-202B03626C34}"/>
              </a:ext>
            </a:extLst>
          </p:cNvPr>
          <p:cNvSpPr/>
          <p:nvPr/>
        </p:nvSpPr>
        <p:spPr>
          <a:xfrm>
            <a:off x="3305176" y="45021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 </a:t>
            </a:r>
            <a:r>
              <a:rPr lang="en-US" sz="1200" dirty="0">
                <a:solidFill>
                  <a:schemeClr val="tx1"/>
                </a:solidFill>
              </a:rPr>
              <a:t>- 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1 </a:t>
            </a:r>
            <a:r>
              <a:rPr lang="en-US" sz="1200" dirty="0">
                <a:solidFill>
                  <a:schemeClr val="tx1"/>
                </a:solidFill>
              </a:rPr>
              <a:t>- 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- 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A99583C-DC8A-881B-2F96-5EAE9B78D011}"/>
              </a:ext>
            </a:extLst>
          </p:cNvPr>
          <p:cNvSpPr/>
          <p:nvPr/>
        </p:nvSpPr>
        <p:spPr>
          <a:xfrm>
            <a:off x="3305176" y="48958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972FCAD-ACA0-370C-974A-1843D2E23010}"/>
              </a:ext>
            </a:extLst>
          </p:cNvPr>
          <p:cNvSpPr/>
          <p:nvPr/>
        </p:nvSpPr>
        <p:spPr>
          <a:xfrm>
            <a:off x="3305176" y="52895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A344EB5-5BC1-8C3D-32F3-16AD17DFE84B}"/>
              </a:ext>
            </a:extLst>
          </p:cNvPr>
          <p:cNvSpPr/>
          <p:nvPr/>
        </p:nvSpPr>
        <p:spPr>
          <a:xfrm>
            <a:off x="3305176" y="5683250"/>
            <a:ext cx="20256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222A17CA-F445-2BFE-C756-16ED7B88A9AD}"/>
              </a:ext>
            </a:extLst>
          </p:cNvPr>
          <p:cNvSpPr txBox="1"/>
          <p:nvPr/>
        </p:nvSpPr>
        <p:spPr>
          <a:xfrm>
            <a:off x="2708276" y="4953000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</a:t>
            </a:r>
            <a:endParaRPr lang="en-CH" sz="36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9A446562-2812-6803-9339-F7D94B0015EE}"/>
              </a:ext>
            </a:extLst>
          </p:cNvPr>
          <p:cNvSpPr txBox="1"/>
          <p:nvPr/>
        </p:nvSpPr>
        <p:spPr>
          <a:xfrm>
            <a:off x="955676" y="1930400"/>
            <a:ext cx="2562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a=a</a:t>
            </a:r>
            <a:r>
              <a:rPr lang="en-US" sz="2000" baseline="-25000" dirty="0"/>
              <a:t>0</a:t>
            </a:r>
            <a:r>
              <a:rPr lang="en-US" sz="2000" dirty="0"/>
              <a:t>+a</a:t>
            </a:r>
            <a:r>
              <a:rPr lang="en-US" sz="2000" baseline="-25000" dirty="0"/>
              <a:t>1</a:t>
            </a:r>
            <a:r>
              <a:rPr lang="en-US" sz="2000" dirty="0"/>
              <a:t>X+a</a:t>
            </a:r>
            <a:r>
              <a:rPr lang="en-US" sz="2000" baseline="-25000" dirty="0"/>
              <a:t>2</a:t>
            </a:r>
            <a:r>
              <a:rPr lang="en-US" sz="2000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+a</a:t>
            </a:r>
            <a:r>
              <a:rPr lang="en-US" sz="2000" baseline="-25000" dirty="0"/>
              <a:t>3</a:t>
            </a:r>
            <a:r>
              <a:rPr lang="en-US" sz="2000" dirty="0"/>
              <a:t>X</a:t>
            </a:r>
            <a:r>
              <a:rPr lang="en-US" sz="2000" baseline="30000" dirty="0"/>
              <a:t>3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b=b</a:t>
            </a:r>
            <a:r>
              <a:rPr lang="en-US" sz="2000" baseline="-25000" dirty="0"/>
              <a:t>0</a:t>
            </a:r>
            <a:r>
              <a:rPr lang="en-US" sz="2000" dirty="0"/>
              <a:t>+b</a:t>
            </a:r>
            <a:r>
              <a:rPr lang="en-US" sz="2000" baseline="-25000" dirty="0"/>
              <a:t>1</a:t>
            </a:r>
            <a:r>
              <a:rPr lang="en-US" sz="2000" dirty="0"/>
              <a:t>X+b</a:t>
            </a:r>
            <a:r>
              <a:rPr lang="en-US" sz="2000" baseline="-25000" dirty="0"/>
              <a:t>2</a:t>
            </a:r>
            <a:r>
              <a:rPr lang="en-US" sz="2000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+b</a:t>
            </a:r>
            <a:r>
              <a:rPr lang="en-US" sz="2000" baseline="-25000" dirty="0"/>
              <a:t>3</a:t>
            </a:r>
            <a:r>
              <a:rPr lang="en-US" sz="2000" dirty="0"/>
              <a:t>X</a:t>
            </a:r>
            <a:r>
              <a:rPr lang="en-US" sz="2000" baseline="30000" dirty="0"/>
              <a:t>3</a:t>
            </a:r>
            <a:endParaRPr lang="en-US" sz="2000" dirty="0"/>
          </a:p>
          <a:p>
            <a:endParaRPr lang="en-CH" sz="20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9FD952FD-3F2D-69D6-5ED8-C28ACC155475}"/>
              </a:ext>
            </a:extLst>
          </p:cNvPr>
          <p:cNvSpPr txBox="1"/>
          <p:nvPr/>
        </p:nvSpPr>
        <p:spPr>
          <a:xfrm>
            <a:off x="1314450" y="3765763"/>
            <a:ext cx="58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a*b </a:t>
            </a:r>
          </a:p>
        </p:txBody>
      </p:sp>
      <p:sp>
        <p:nvSpPr>
          <p:cNvPr id="84" name="Left Brace 83">
            <a:extLst>
              <a:ext uri="{FF2B5EF4-FFF2-40B4-BE49-F238E27FC236}">
                <a16:creationId xmlns:a16="http://schemas.microsoft.com/office/drawing/2014/main" id="{0C8E4C4F-D7E0-316D-0726-FE916673370F}"/>
              </a:ext>
            </a:extLst>
          </p:cNvPr>
          <p:cNvSpPr/>
          <p:nvPr/>
        </p:nvSpPr>
        <p:spPr>
          <a:xfrm rot="5400000">
            <a:off x="1451595" y="3127999"/>
            <a:ext cx="170207" cy="21844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4391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5" grpId="0"/>
      <p:bldP spid="56" grpId="0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2" grpId="0"/>
      <p:bldP spid="83" grpId="0"/>
      <p:bldP spid="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9F1C5-D474-627E-D48B-F239FCB7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Prove that const(a*</a:t>
            </a:r>
            <a:r>
              <a:rPr lang="el-GR" dirty="0">
                <a:latin typeface="+mn-lt"/>
              </a:rPr>
              <a:t>σ</a:t>
            </a:r>
            <a:r>
              <a:rPr lang="en-US" dirty="0">
                <a:latin typeface="+mn-lt"/>
              </a:rPr>
              <a:t>(b)) - </a:t>
            </a:r>
            <a:r>
              <a:rPr lang="el-GR" dirty="0">
                <a:latin typeface="+mn-lt"/>
              </a:rPr>
              <a:t>β</a:t>
            </a:r>
            <a:r>
              <a:rPr lang="en-US" dirty="0">
                <a:latin typeface="+mn-lt"/>
              </a:rPr>
              <a:t> = 0</a:t>
            </a:r>
            <a:endParaRPr lang="en-CH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83F55E-9F5B-232E-9E6E-8979AC3AF38F}"/>
              </a:ext>
            </a:extLst>
          </p:cNvPr>
          <p:cNvSpPr/>
          <p:nvPr/>
        </p:nvSpPr>
        <p:spPr>
          <a:xfrm>
            <a:off x="123507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4804C6-F2A9-8727-3671-01F8E2E6E8AD}"/>
              </a:ext>
            </a:extLst>
          </p:cNvPr>
          <p:cNvSpPr/>
          <p:nvPr/>
        </p:nvSpPr>
        <p:spPr>
          <a:xfrm>
            <a:off x="123507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6683C5-AF30-899F-9E6F-67AD2B46055C}"/>
              </a:ext>
            </a:extLst>
          </p:cNvPr>
          <p:cNvSpPr/>
          <p:nvPr/>
        </p:nvSpPr>
        <p:spPr>
          <a:xfrm>
            <a:off x="123507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7264C-DE49-0B43-DCC1-AB77D3BA6428}"/>
              </a:ext>
            </a:extLst>
          </p:cNvPr>
          <p:cNvSpPr/>
          <p:nvPr/>
        </p:nvSpPr>
        <p:spPr>
          <a:xfrm>
            <a:off x="123507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B96A94-CEE9-D73F-3268-9A5FAFCD53FA}"/>
              </a:ext>
            </a:extLst>
          </p:cNvPr>
          <p:cNvSpPr/>
          <p:nvPr/>
        </p:nvSpPr>
        <p:spPr>
          <a:xfrm>
            <a:off x="162242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083C13-63E7-8948-95CA-E01B656213EB}"/>
              </a:ext>
            </a:extLst>
          </p:cNvPr>
          <p:cNvSpPr/>
          <p:nvPr/>
        </p:nvSpPr>
        <p:spPr>
          <a:xfrm>
            <a:off x="162242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EE3688-3A02-7CE8-3C62-3C1BFBEC67C7}"/>
              </a:ext>
            </a:extLst>
          </p:cNvPr>
          <p:cNvSpPr/>
          <p:nvPr/>
        </p:nvSpPr>
        <p:spPr>
          <a:xfrm>
            <a:off x="162242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94F2A9-D2DC-82D9-1669-12B85A8FBE40}"/>
              </a:ext>
            </a:extLst>
          </p:cNvPr>
          <p:cNvSpPr/>
          <p:nvPr/>
        </p:nvSpPr>
        <p:spPr>
          <a:xfrm>
            <a:off x="162242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A430F4-79A9-96D3-B514-BF7CAB55C4EB}"/>
              </a:ext>
            </a:extLst>
          </p:cNvPr>
          <p:cNvSpPr/>
          <p:nvPr/>
        </p:nvSpPr>
        <p:spPr>
          <a:xfrm>
            <a:off x="200977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43884D-C818-1BB4-7AF6-97B510E452FF}"/>
              </a:ext>
            </a:extLst>
          </p:cNvPr>
          <p:cNvSpPr/>
          <p:nvPr/>
        </p:nvSpPr>
        <p:spPr>
          <a:xfrm>
            <a:off x="200977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D283B1-B259-AA8C-BEB2-D53D6632DD8A}"/>
              </a:ext>
            </a:extLst>
          </p:cNvPr>
          <p:cNvSpPr/>
          <p:nvPr/>
        </p:nvSpPr>
        <p:spPr>
          <a:xfrm>
            <a:off x="200977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2CC411-DAF6-6336-B2C7-258E85A44990}"/>
              </a:ext>
            </a:extLst>
          </p:cNvPr>
          <p:cNvSpPr/>
          <p:nvPr/>
        </p:nvSpPr>
        <p:spPr>
          <a:xfrm>
            <a:off x="200977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C56D1A-04FB-7E83-9736-5FF0BC7D5924}"/>
              </a:ext>
            </a:extLst>
          </p:cNvPr>
          <p:cNvSpPr/>
          <p:nvPr/>
        </p:nvSpPr>
        <p:spPr>
          <a:xfrm>
            <a:off x="239712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AAB8D7-4821-989F-3713-F1B394D09BA1}"/>
              </a:ext>
            </a:extLst>
          </p:cNvPr>
          <p:cNvSpPr/>
          <p:nvPr/>
        </p:nvSpPr>
        <p:spPr>
          <a:xfrm>
            <a:off x="239712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88770-DF14-245C-CE66-704EFCDCA917}"/>
              </a:ext>
            </a:extLst>
          </p:cNvPr>
          <p:cNvSpPr/>
          <p:nvPr/>
        </p:nvSpPr>
        <p:spPr>
          <a:xfrm>
            <a:off x="239712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-a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E0A9A18-CF06-5D57-0427-750F252E453F}"/>
              </a:ext>
            </a:extLst>
          </p:cNvPr>
          <p:cNvSpPr/>
          <p:nvPr/>
        </p:nvSpPr>
        <p:spPr>
          <a:xfrm>
            <a:off x="239712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A9322F6-D507-24BC-4F24-3C99C19CA1D0}"/>
              </a:ext>
            </a:extLst>
          </p:cNvPr>
          <p:cNvSpPr/>
          <p:nvPr/>
        </p:nvSpPr>
        <p:spPr>
          <a:xfrm>
            <a:off x="2978150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E36219C-3548-2A0F-B5A7-695181E5621D}"/>
              </a:ext>
            </a:extLst>
          </p:cNvPr>
          <p:cNvSpPr/>
          <p:nvPr/>
        </p:nvSpPr>
        <p:spPr>
          <a:xfrm>
            <a:off x="2978150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222FDA4-02E6-8B97-EC73-E0E94385DC40}"/>
              </a:ext>
            </a:extLst>
          </p:cNvPr>
          <p:cNvSpPr/>
          <p:nvPr/>
        </p:nvSpPr>
        <p:spPr>
          <a:xfrm>
            <a:off x="2978150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07D83F-04B4-E040-A093-F3C0C7C00FC7}"/>
              </a:ext>
            </a:extLst>
          </p:cNvPr>
          <p:cNvSpPr/>
          <p:nvPr/>
        </p:nvSpPr>
        <p:spPr>
          <a:xfrm>
            <a:off x="2978150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-b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183951B-D367-C2EB-AF28-3BD8A3850977}"/>
              </a:ext>
            </a:extLst>
          </p:cNvPr>
          <p:cNvSpPr/>
          <p:nvPr/>
        </p:nvSpPr>
        <p:spPr>
          <a:xfrm>
            <a:off x="608647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87EA6CB-73D1-854E-99A8-6070CB121EB5}"/>
              </a:ext>
            </a:extLst>
          </p:cNvPr>
          <p:cNvSpPr/>
          <p:nvPr/>
        </p:nvSpPr>
        <p:spPr>
          <a:xfrm>
            <a:off x="608647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B80268A-8432-89C1-CB49-C4DEAAEA8170}"/>
              </a:ext>
            </a:extLst>
          </p:cNvPr>
          <p:cNvSpPr/>
          <p:nvPr/>
        </p:nvSpPr>
        <p:spPr>
          <a:xfrm>
            <a:off x="608647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236A2E7-817F-D63C-6C85-D06EF3626DAC}"/>
              </a:ext>
            </a:extLst>
          </p:cNvPr>
          <p:cNvSpPr/>
          <p:nvPr/>
        </p:nvSpPr>
        <p:spPr>
          <a:xfrm>
            <a:off x="608647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…</a:t>
            </a:r>
            <a:endParaRPr lang="en-CH" sz="14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827A8EC-E5A0-C34E-4887-A1F31C907AAC}"/>
              </a:ext>
            </a:extLst>
          </p:cNvPr>
          <p:cNvSpPr txBox="1"/>
          <p:nvPr/>
        </p:nvSpPr>
        <p:spPr>
          <a:xfrm>
            <a:off x="5489575" y="4940003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</a:t>
            </a:r>
            <a:endParaRPr lang="en-CH" sz="36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A29EA05-3522-4F19-2793-6A0C04463589}"/>
              </a:ext>
            </a:extLst>
          </p:cNvPr>
          <p:cNvSpPr/>
          <p:nvPr/>
        </p:nvSpPr>
        <p:spPr>
          <a:xfrm>
            <a:off x="4013200" y="18542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23DFF5-D81D-DBDC-B70F-59FC2B7B732C}"/>
              </a:ext>
            </a:extLst>
          </p:cNvPr>
          <p:cNvSpPr/>
          <p:nvPr/>
        </p:nvSpPr>
        <p:spPr>
          <a:xfrm>
            <a:off x="4013200" y="22479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6D7DE3-C959-8982-3041-AA3935E83BCC}"/>
              </a:ext>
            </a:extLst>
          </p:cNvPr>
          <p:cNvSpPr/>
          <p:nvPr/>
        </p:nvSpPr>
        <p:spPr>
          <a:xfrm>
            <a:off x="4013200" y="26416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7BC1CB-6C0F-E937-370C-AB6AE14C1C5E}"/>
              </a:ext>
            </a:extLst>
          </p:cNvPr>
          <p:cNvSpPr/>
          <p:nvPr/>
        </p:nvSpPr>
        <p:spPr>
          <a:xfrm>
            <a:off x="4013200" y="3035300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1555D9-BAA0-D7CB-16B9-F7953850C32D}"/>
              </a:ext>
            </a:extLst>
          </p:cNvPr>
          <p:cNvSpPr txBox="1"/>
          <p:nvPr/>
        </p:nvSpPr>
        <p:spPr>
          <a:xfrm>
            <a:off x="2905125" y="2469118"/>
            <a:ext cx="96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Commit</a:t>
            </a:r>
            <a:endParaRPr lang="en-CH" dirty="0"/>
          </a:p>
        </p:txBody>
      </p:sp>
      <p:sp>
        <p:nvSpPr>
          <p:cNvPr id="34" name="Double Bracket 33">
            <a:extLst>
              <a:ext uri="{FF2B5EF4-FFF2-40B4-BE49-F238E27FC236}">
                <a16:creationId xmlns:a16="http://schemas.microsoft.com/office/drawing/2014/main" id="{A460BD87-A5F4-F7D9-84C8-1F678A69703C}"/>
              </a:ext>
            </a:extLst>
          </p:cNvPr>
          <p:cNvSpPr/>
          <p:nvPr/>
        </p:nvSpPr>
        <p:spPr>
          <a:xfrm>
            <a:off x="3803650" y="1749425"/>
            <a:ext cx="844550" cy="178435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E053F595-F658-9F06-EA9D-EC45C68551AC}"/>
              </a:ext>
            </a:extLst>
          </p:cNvPr>
          <p:cNvSpPr/>
          <p:nvPr/>
        </p:nvSpPr>
        <p:spPr>
          <a:xfrm>
            <a:off x="6651625" y="2444750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9DE6667B-CE53-1F55-D16A-AA97EA122CF2}"/>
              </a:ext>
            </a:extLst>
          </p:cNvPr>
          <p:cNvSpPr/>
          <p:nvPr/>
        </p:nvSpPr>
        <p:spPr>
          <a:xfrm flipH="1">
            <a:off x="6699250" y="3832225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827813-9122-C7A6-B32E-26E84BEA02FA}"/>
              </a:ext>
            </a:extLst>
          </p:cNvPr>
          <p:cNvSpPr txBox="1"/>
          <p:nvPr/>
        </p:nvSpPr>
        <p:spPr>
          <a:xfrm>
            <a:off x="9204325" y="350361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g in </a:t>
            </a:r>
            <a:r>
              <a:rPr lang="en-US" sz="2400" dirty="0" err="1"/>
              <a:t>Z</a:t>
            </a:r>
            <a:r>
              <a:rPr lang="en-US" sz="2400" baseline="-25000" dirty="0" err="1"/>
              <a:t>p</a:t>
            </a:r>
            <a:endParaRPr lang="en-CH" sz="2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5AD8AB8-88DF-609E-37A6-86C14FD6D9C2}"/>
              </a:ext>
            </a:extLst>
          </p:cNvPr>
          <p:cNvSpPr txBox="1"/>
          <p:nvPr/>
        </p:nvSpPr>
        <p:spPr>
          <a:xfrm>
            <a:off x="7667625" y="3506787"/>
            <a:ext cx="387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g</a:t>
            </a:r>
            <a:endParaRPr lang="en-CH" sz="2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E9776A0-3BEB-8FA7-94C9-CDE57EEDA7C9}"/>
              </a:ext>
            </a:extLst>
          </p:cNvPr>
          <p:cNvSpPr txBox="1"/>
          <p:nvPr/>
        </p:nvSpPr>
        <p:spPr>
          <a:xfrm>
            <a:off x="69850" y="1981200"/>
            <a:ext cx="29273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random polynomial c</a:t>
            </a:r>
          </a:p>
          <a:p>
            <a:r>
              <a:rPr lang="en-US" dirty="0"/>
              <a:t>with const. </a:t>
            </a:r>
            <a:r>
              <a:rPr lang="en-US" dirty="0" err="1"/>
              <a:t>coeff</a:t>
            </a:r>
            <a:r>
              <a:rPr lang="en-US" dirty="0"/>
              <a:t>. 0</a:t>
            </a:r>
          </a:p>
          <a:p>
            <a:endParaRPr lang="en-CH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E780A47-B724-B463-40D1-4DA53C3EB0E9}"/>
              </a:ext>
            </a:extLst>
          </p:cNvPr>
          <p:cNvSpPr txBox="1"/>
          <p:nvPr/>
        </p:nvSpPr>
        <p:spPr>
          <a:xfrm>
            <a:off x="4511675" y="4932760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+</a:t>
            </a:r>
            <a:endParaRPr lang="en-CH" sz="36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4890C7-4B05-BAC6-D1EE-E6D426DC0893}"/>
              </a:ext>
            </a:extLst>
          </p:cNvPr>
          <p:cNvSpPr/>
          <p:nvPr/>
        </p:nvSpPr>
        <p:spPr>
          <a:xfrm>
            <a:off x="146050" y="4493425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8FE2C37-178C-5B0E-B063-76CF12A28825}"/>
              </a:ext>
            </a:extLst>
          </p:cNvPr>
          <p:cNvSpPr/>
          <p:nvPr/>
        </p:nvSpPr>
        <p:spPr>
          <a:xfrm>
            <a:off x="146050" y="4887125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2F503E1-B648-5451-6437-69DCA12B3E2B}"/>
              </a:ext>
            </a:extLst>
          </p:cNvPr>
          <p:cNvSpPr/>
          <p:nvPr/>
        </p:nvSpPr>
        <p:spPr>
          <a:xfrm>
            <a:off x="146050" y="5280825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47BDA8B-1344-53D0-F774-143516B500F5}"/>
              </a:ext>
            </a:extLst>
          </p:cNvPr>
          <p:cNvSpPr/>
          <p:nvPr/>
        </p:nvSpPr>
        <p:spPr>
          <a:xfrm>
            <a:off x="146050" y="5674525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9408102-E922-7B2D-07BF-5C8FD198CA91}"/>
              </a:ext>
            </a:extLst>
          </p:cNvPr>
          <p:cNvSpPr txBox="1"/>
          <p:nvPr/>
        </p:nvSpPr>
        <p:spPr>
          <a:xfrm>
            <a:off x="498475" y="4945449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=</a:t>
            </a:r>
            <a:endParaRPr lang="en-CH" sz="3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9984D62-DB1C-C481-3D26-168FB5ECFD07}"/>
              </a:ext>
            </a:extLst>
          </p:cNvPr>
          <p:cNvSpPr txBox="1"/>
          <p:nvPr/>
        </p:nvSpPr>
        <p:spPr>
          <a:xfrm>
            <a:off x="3365500" y="4939705"/>
            <a:ext cx="539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-</a:t>
            </a:r>
            <a:endParaRPr lang="en-CH" sz="3600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0C8355-F605-91E3-1EE2-42A755FFC1A6}"/>
              </a:ext>
            </a:extLst>
          </p:cNvPr>
          <p:cNvSpPr/>
          <p:nvPr/>
        </p:nvSpPr>
        <p:spPr>
          <a:xfrm>
            <a:off x="3762375" y="44891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dirty="0">
                <a:solidFill>
                  <a:schemeClr val="tx1"/>
                </a:solidFill>
              </a:rPr>
              <a:t>β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E030304-EA17-E67C-F4DD-6FFDE6C04B1C}"/>
              </a:ext>
            </a:extLst>
          </p:cNvPr>
          <p:cNvSpPr/>
          <p:nvPr/>
        </p:nvSpPr>
        <p:spPr>
          <a:xfrm>
            <a:off x="3762375" y="48828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FE21BE6-14B7-29C5-0308-F8C5A5217AF6}"/>
              </a:ext>
            </a:extLst>
          </p:cNvPr>
          <p:cNvSpPr/>
          <p:nvPr/>
        </p:nvSpPr>
        <p:spPr>
          <a:xfrm>
            <a:off x="3762375" y="52765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A2B7590-7DC5-B66F-6FBA-985BB65DB193}"/>
              </a:ext>
            </a:extLst>
          </p:cNvPr>
          <p:cNvSpPr/>
          <p:nvPr/>
        </p:nvSpPr>
        <p:spPr>
          <a:xfrm>
            <a:off x="3762375" y="5670253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554B23C-8D91-EE0C-6979-793100A31A08}"/>
              </a:ext>
            </a:extLst>
          </p:cNvPr>
          <p:cNvSpPr/>
          <p:nvPr/>
        </p:nvSpPr>
        <p:spPr>
          <a:xfrm>
            <a:off x="5076825" y="44905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2084390-3463-48C5-ABF7-8965D9E7D49C}"/>
              </a:ext>
            </a:extLst>
          </p:cNvPr>
          <p:cNvSpPr/>
          <p:nvPr/>
        </p:nvSpPr>
        <p:spPr>
          <a:xfrm>
            <a:off x="5076825" y="48842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308E4EF-80FA-D81D-09C0-446B93662FC3}"/>
              </a:ext>
            </a:extLst>
          </p:cNvPr>
          <p:cNvSpPr/>
          <p:nvPr/>
        </p:nvSpPr>
        <p:spPr>
          <a:xfrm>
            <a:off x="5076825" y="52779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2821D6A-8142-CD15-5125-E9D54A5D969E}"/>
              </a:ext>
            </a:extLst>
          </p:cNvPr>
          <p:cNvSpPr/>
          <p:nvPr/>
        </p:nvSpPr>
        <p:spPr>
          <a:xfrm>
            <a:off x="5076825" y="56716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1" name="Double Bracket 60">
            <a:extLst>
              <a:ext uri="{FF2B5EF4-FFF2-40B4-BE49-F238E27FC236}">
                <a16:creationId xmlns:a16="http://schemas.microsoft.com/office/drawing/2014/main" id="{66198E57-9C25-B0C9-5C53-981A64C81190}"/>
              </a:ext>
            </a:extLst>
          </p:cNvPr>
          <p:cNvSpPr/>
          <p:nvPr/>
        </p:nvSpPr>
        <p:spPr>
          <a:xfrm>
            <a:off x="1073150" y="4384377"/>
            <a:ext cx="3244850" cy="178435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B5894BD-0C29-548C-6375-ADE25D85D0DF}"/>
              </a:ext>
            </a:extLst>
          </p:cNvPr>
          <p:cNvSpPr txBox="1"/>
          <p:nvPr/>
        </p:nvSpPr>
        <p:spPr>
          <a:xfrm>
            <a:off x="785812" y="5079703"/>
            <a:ext cx="387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g</a:t>
            </a:r>
            <a:endParaRPr lang="en-CH" sz="24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14F5E8F-28D0-C634-D175-DB8C257C2F01}"/>
              </a:ext>
            </a:extLst>
          </p:cNvPr>
          <p:cNvSpPr txBox="1"/>
          <p:nvPr/>
        </p:nvSpPr>
        <p:spPr>
          <a:xfrm>
            <a:off x="660400" y="6217644"/>
            <a:ext cx="3489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Proof that g*(</a:t>
            </a:r>
            <a:r>
              <a:rPr lang="en-US" dirty="0">
                <a:solidFill>
                  <a:srgbClr val="00B050"/>
                </a:solidFill>
              </a:rPr>
              <a:t>a</a:t>
            </a:r>
            <a:r>
              <a:rPr lang="en-US" dirty="0"/>
              <a:t>*</a:t>
            </a:r>
            <a:r>
              <a:rPr lang="el-GR" dirty="0">
                <a:solidFill>
                  <a:srgbClr val="00B050"/>
                </a:solidFill>
              </a:rPr>
              <a:t>σ</a:t>
            </a:r>
            <a:r>
              <a:rPr lang="en-US" dirty="0">
                <a:solidFill>
                  <a:srgbClr val="00B050"/>
                </a:solidFill>
              </a:rPr>
              <a:t>(b)</a:t>
            </a:r>
            <a:r>
              <a:rPr lang="en-US" dirty="0"/>
              <a:t> - </a:t>
            </a:r>
            <a:r>
              <a:rPr lang="el-GR" sz="1800" dirty="0">
                <a:solidFill>
                  <a:schemeClr val="tx1"/>
                </a:solidFill>
              </a:rPr>
              <a:t>β</a:t>
            </a:r>
            <a:r>
              <a:rPr lang="en-US" sz="1800" dirty="0">
                <a:solidFill>
                  <a:schemeClr val="tx1"/>
                </a:solidFill>
              </a:rPr>
              <a:t>) + </a:t>
            </a:r>
            <a:r>
              <a:rPr lang="en-US" sz="1800" dirty="0">
                <a:solidFill>
                  <a:srgbClr val="00B050"/>
                </a:solidFill>
              </a:rPr>
              <a:t>c</a:t>
            </a:r>
            <a:r>
              <a:rPr lang="en-US" sz="1800" dirty="0">
                <a:solidFill>
                  <a:schemeClr val="tx1"/>
                </a:solidFill>
              </a:rPr>
              <a:t> = d</a:t>
            </a:r>
            <a:endParaRPr lang="en-CH" sz="1200" dirty="0">
              <a:solidFill>
                <a:schemeClr val="tx1"/>
              </a:solidFill>
            </a:endParaRPr>
          </a:p>
          <a:p>
            <a:r>
              <a:rPr lang="en-US" dirty="0"/>
              <a:t>Linear /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BD0A9110-7FEB-9CC7-63FC-9549860A5D05}"/>
              </a:ext>
            </a:extLst>
          </p:cNvPr>
          <p:cNvSpPr/>
          <p:nvPr/>
        </p:nvSpPr>
        <p:spPr>
          <a:xfrm>
            <a:off x="6651625" y="5219700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FF14425-69DD-08B6-1E4D-9FEFEA008E01}"/>
              </a:ext>
            </a:extLst>
          </p:cNvPr>
          <p:cNvSpPr txBox="1"/>
          <p:nvPr/>
        </p:nvSpPr>
        <p:spPr>
          <a:xfrm>
            <a:off x="6731000" y="49327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d, proof</a:t>
            </a:r>
            <a:endParaRPr lang="en-CH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2FC857B-BA3F-DED8-C818-E70E3EA1D169}"/>
              </a:ext>
            </a:extLst>
          </p:cNvPr>
          <p:cNvSpPr txBox="1"/>
          <p:nvPr/>
        </p:nvSpPr>
        <p:spPr>
          <a:xfrm>
            <a:off x="9248774" y="5300017"/>
            <a:ext cx="2892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check that const(d)=0</a:t>
            </a:r>
          </a:p>
          <a:p>
            <a:pPr algn="ctr"/>
            <a:r>
              <a:rPr lang="en-US" sz="2400" dirty="0"/>
              <a:t>&amp;</a:t>
            </a:r>
          </a:p>
          <a:p>
            <a:pPr algn="ctr"/>
            <a:r>
              <a:rPr lang="en-US" sz="2400" dirty="0"/>
              <a:t>proof is valid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58270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9" grpId="0"/>
      <p:bldP spid="40" grpId="0"/>
      <p:bldP spid="41" grpId="0"/>
      <p:bldP spid="46" grpId="0" animBg="1"/>
      <p:bldP spid="47" grpId="0" animBg="1"/>
      <p:bldP spid="48" grpId="0" animBg="1"/>
      <p:bldP spid="49" grpId="0" animBg="1"/>
      <p:bldP spid="50" grpId="0"/>
      <p:bldP spid="51" grpId="0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/>
      <p:bldP spid="64" grpId="0" animBg="1"/>
      <p:bldP spid="65" grpId="0"/>
      <p:bldP spid="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68BA5-E7DD-9052-790C-9121FFC52C2F}"/>
              </a:ext>
            </a:extLst>
          </p:cNvPr>
          <p:cNvCxnSpPr/>
          <p:nvPr/>
        </p:nvCxnSpPr>
        <p:spPr>
          <a:xfrm>
            <a:off x="257175" y="32003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6BF14E-C2F5-26C2-47A9-44A7590D1859}"/>
              </a:ext>
            </a:extLst>
          </p:cNvPr>
          <p:cNvCxnSpPr/>
          <p:nvPr/>
        </p:nvCxnSpPr>
        <p:spPr>
          <a:xfrm>
            <a:off x="203200" y="7747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F54C9D-946D-2D26-6696-7ADB67A3B9C2}"/>
              </a:ext>
            </a:extLst>
          </p:cNvPr>
          <p:cNvCxnSpPr/>
          <p:nvPr/>
        </p:nvCxnSpPr>
        <p:spPr>
          <a:xfrm>
            <a:off x="257175" y="52324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E94588-8FF7-8F00-F64C-BE1A60CF78F0}"/>
              </a:ext>
            </a:extLst>
          </p:cNvPr>
          <p:cNvCxnSpPr/>
          <p:nvPr/>
        </p:nvCxnSpPr>
        <p:spPr>
          <a:xfrm>
            <a:off x="257175" y="44957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F4AF13-10CD-3FBC-D8B6-8F12AC64F7EF}"/>
              </a:ext>
            </a:extLst>
          </p:cNvPr>
          <p:cNvSpPr txBox="1"/>
          <p:nvPr/>
        </p:nvSpPr>
        <p:spPr>
          <a:xfrm>
            <a:off x="3295650" y="197366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AB8C1-EE82-867C-E359-4EEBD219C9B8}"/>
              </a:ext>
            </a:extLst>
          </p:cNvPr>
          <p:cNvSpPr txBox="1"/>
          <p:nvPr/>
        </p:nvSpPr>
        <p:spPr>
          <a:xfrm>
            <a:off x="8813800" y="197366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Z</a:t>
            </a:r>
            <a:endParaRPr lang="en-CH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1C050DB-C9ED-88E9-FCE2-0C9D60DA9E04}"/>
              </a:ext>
            </a:extLst>
          </p:cNvPr>
          <p:cNvSpPr/>
          <p:nvPr/>
        </p:nvSpPr>
        <p:spPr>
          <a:xfrm>
            <a:off x="9753600" y="617935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B7E69-42C3-6C59-D7E5-BE298BFEE2B5}"/>
              </a:ext>
            </a:extLst>
          </p:cNvPr>
          <p:cNvSpPr txBox="1"/>
          <p:nvPr/>
        </p:nvSpPr>
        <p:spPr>
          <a:xfrm>
            <a:off x="8813800" y="2180628"/>
            <a:ext cx="23241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D154-B881-0F7F-9A78-4CEDE830DE02}"/>
              </a:ext>
            </a:extLst>
          </p:cNvPr>
          <p:cNvSpPr txBox="1"/>
          <p:nvPr/>
        </p:nvSpPr>
        <p:spPr>
          <a:xfrm>
            <a:off x="203200" y="11049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Proof that the norm is not too big (approximate range proof)</a:t>
            </a:r>
            <a:endParaRPr lang="en-CH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49BCF-6D8E-4CCA-C17D-ABCD22A19206}"/>
              </a:ext>
            </a:extLst>
          </p:cNvPr>
          <p:cNvCxnSpPr/>
          <p:nvPr/>
        </p:nvCxnSpPr>
        <p:spPr>
          <a:xfrm>
            <a:off x="203200" y="212724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C87FF0-EC87-5FB6-CE2C-AE9685FA8ED7}"/>
              </a:ext>
            </a:extLst>
          </p:cNvPr>
          <p:cNvSpPr txBox="1"/>
          <p:nvPr/>
        </p:nvSpPr>
        <p:spPr>
          <a:xfrm>
            <a:off x="6254750" y="195302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CH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9509879-0A96-F9FB-64C1-2594D5083E1A}"/>
              </a:ext>
            </a:extLst>
          </p:cNvPr>
          <p:cNvSpPr/>
          <p:nvPr/>
        </p:nvSpPr>
        <p:spPr>
          <a:xfrm>
            <a:off x="7150100" y="615435"/>
            <a:ext cx="311150" cy="3023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64E104-302F-94EF-4451-961B377328E2}"/>
              </a:ext>
            </a:extLst>
          </p:cNvPr>
          <p:cNvSpPr txBox="1"/>
          <p:nvPr/>
        </p:nvSpPr>
        <p:spPr>
          <a:xfrm>
            <a:off x="0" y="365125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algn="ctr"/>
            <a:r>
              <a:rPr lang="en-US" dirty="0"/>
              <a:t>(Together with approximate range proof ==&gt; Inner products over Z) </a:t>
            </a:r>
            <a:endParaRPr lang="en-CH" dirty="0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BEA962F-1698-04DA-5004-27CBE7F50E01}"/>
              </a:ext>
            </a:extLst>
          </p:cNvPr>
          <p:cNvSpPr/>
          <p:nvPr/>
        </p:nvSpPr>
        <p:spPr>
          <a:xfrm>
            <a:off x="9753600" y="3134419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B4E0975-9071-432F-DE0F-118C24F648DC}"/>
              </a:ext>
            </a:extLst>
          </p:cNvPr>
          <p:cNvSpPr/>
          <p:nvPr/>
        </p:nvSpPr>
        <p:spPr>
          <a:xfrm>
            <a:off x="4633912" y="615434"/>
            <a:ext cx="311150" cy="4870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59B5797-1C5F-5022-B1EE-AEC6731D7089}"/>
              </a:ext>
            </a:extLst>
          </p:cNvPr>
          <p:cNvSpPr/>
          <p:nvPr/>
        </p:nvSpPr>
        <p:spPr>
          <a:xfrm>
            <a:off x="9753600" y="1608631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01868B97-3429-2619-CEC0-348FF4ADA9A9}"/>
              </a:ext>
            </a:extLst>
          </p:cNvPr>
          <p:cNvSpPr/>
          <p:nvPr/>
        </p:nvSpPr>
        <p:spPr>
          <a:xfrm>
            <a:off x="9753600" y="4243733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A0B3FFCC-7E5B-33A4-2026-B5F6ED22E135}"/>
              </a:ext>
            </a:extLst>
          </p:cNvPr>
          <p:cNvSpPr/>
          <p:nvPr/>
        </p:nvSpPr>
        <p:spPr>
          <a:xfrm>
            <a:off x="7193756" y="4243734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C87A1-28B7-3D8B-F498-DE11147214B2}"/>
              </a:ext>
            </a:extLst>
          </p:cNvPr>
          <p:cNvSpPr txBox="1"/>
          <p:nvPr/>
        </p:nvSpPr>
        <p:spPr>
          <a:xfrm>
            <a:off x="7305675" y="4806433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9A7665-509E-3DFD-22CF-4FFEBDB323E4}"/>
              </a:ext>
            </a:extLst>
          </p:cNvPr>
          <p:cNvSpPr txBox="1"/>
          <p:nvPr/>
        </p:nvSpPr>
        <p:spPr>
          <a:xfrm>
            <a:off x="203200" y="5254714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Linear combine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85622F-7329-A772-B970-1B25C41C94D1}"/>
              </a:ext>
            </a:extLst>
          </p:cNvPr>
          <p:cNvCxnSpPr/>
          <p:nvPr/>
        </p:nvCxnSpPr>
        <p:spPr>
          <a:xfrm>
            <a:off x="257175" y="56494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EAC4022-6CF2-3002-78B7-A45831D47270}"/>
              </a:ext>
            </a:extLst>
          </p:cNvPr>
          <p:cNvSpPr/>
          <p:nvPr/>
        </p:nvSpPr>
        <p:spPr>
          <a:xfrm>
            <a:off x="6665912" y="5555468"/>
            <a:ext cx="311150" cy="332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FED5876-436E-C87C-9C59-E07A8F2B0FE6}"/>
              </a:ext>
            </a:extLst>
          </p:cNvPr>
          <p:cNvSpPr/>
          <p:nvPr/>
        </p:nvSpPr>
        <p:spPr>
          <a:xfrm>
            <a:off x="8420100" y="5201166"/>
            <a:ext cx="311150" cy="285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63F99-DF1B-83B7-E012-EE4A88AF2549}"/>
              </a:ext>
            </a:extLst>
          </p:cNvPr>
          <p:cNvSpPr txBox="1"/>
          <p:nvPr/>
        </p:nvSpPr>
        <p:spPr>
          <a:xfrm>
            <a:off x="5543550" y="5910476"/>
            <a:ext cx="2832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AC9411-DF7D-489E-6C58-731092FDE84A}"/>
              </a:ext>
            </a:extLst>
          </p:cNvPr>
          <p:cNvCxnSpPr/>
          <p:nvPr/>
        </p:nvCxnSpPr>
        <p:spPr>
          <a:xfrm>
            <a:off x="257175" y="63479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51342A9-07D7-8B3B-FA8B-27A39D960DC7}"/>
              </a:ext>
            </a:extLst>
          </p:cNvPr>
          <p:cNvSpPr/>
          <p:nvPr/>
        </p:nvSpPr>
        <p:spPr>
          <a:xfrm>
            <a:off x="6665912" y="6302286"/>
            <a:ext cx="311150" cy="238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C306F2-A003-790E-6BF5-FD71241D3418}"/>
              </a:ext>
            </a:extLst>
          </p:cNvPr>
          <p:cNvSpPr txBox="1"/>
          <p:nvPr/>
        </p:nvSpPr>
        <p:spPr>
          <a:xfrm>
            <a:off x="187324" y="6356171"/>
            <a:ext cx="331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quadratic relation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529B050F-B31E-367B-6630-C7DB56ECC98C}"/>
              </a:ext>
            </a:extLst>
          </p:cNvPr>
          <p:cNvSpPr/>
          <p:nvPr/>
        </p:nvSpPr>
        <p:spPr>
          <a:xfrm>
            <a:off x="0" y="877556"/>
            <a:ext cx="4130676" cy="12585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571883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A6335-8696-517B-BCB3-F1D4D31C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Proving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 is small(</a:t>
            </a:r>
            <a:r>
              <a:rPr lang="en-US" dirty="0" err="1">
                <a:latin typeface="+mn-lt"/>
              </a:rPr>
              <a:t>ish</a:t>
            </a:r>
            <a:r>
              <a:rPr lang="en-US" dirty="0">
                <a:latin typeface="+mn-lt"/>
              </a:rPr>
              <a:t>)</a:t>
            </a:r>
            <a:endParaRPr lang="en-CH" dirty="0"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96B904-CF70-B6E6-3FBC-C410B023F75A}"/>
              </a:ext>
            </a:extLst>
          </p:cNvPr>
          <p:cNvSpPr/>
          <p:nvPr/>
        </p:nvSpPr>
        <p:spPr>
          <a:xfrm>
            <a:off x="11156950" y="26998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4250F5-40EE-93E8-A5CF-AB75BF06FD24}"/>
              </a:ext>
            </a:extLst>
          </p:cNvPr>
          <p:cNvSpPr/>
          <p:nvPr/>
        </p:nvSpPr>
        <p:spPr>
          <a:xfrm>
            <a:off x="11156950" y="30935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B1579-67AE-0DA0-FD47-483D845D99F5}"/>
              </a:ext>
            </a:extLst>
          </p:cNvPr>
          <p:cNvSpPr/>
          <p:nvPr/>
        </p:nvSpPr>
        <p:spPr>
          <a:xfrm>
            <a:off x="11156950" y="34872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2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A20ECE-A462-CD57-ED08-5421069FBF14}"/>
              </a:ext>
            </a:extLst>
          </p:cNvPr>
          <p:cNvSpPr/>
          <p:nvPr/>
        </p:nvSpPr>
        <p:spPr>
          <a:xfrm>
            <a:off x="11156950" y="38809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</a:t>
            </a:r>
            <a:r>
              <a:rPr lang="en-US" sz="1200" baseline="-25000" dirty="0">
                <a:solidFill>
                  <a:schemeClr val="tx1"/>
                </a:solidFill>
              </a:rPr>
              <a:t>3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0C41F9-D91E-20A7-A420-AA85B45E9298}"/>
              </a:ext>
            </a:extLst>
          </p:cNvPr>
          <p:cNvSpPr txBox="1"/>
          <p:nvPr/>
        </p:nvSpPr>
        <p:spPr>
          <a:xfrm>
            <a:off x="704850" y="1854200"/>
            <a:ext cx="91503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Observation:</a:t>
            </a:r>
          </a:p>
          <a:p>
            <a:endParaRPr lang="en-US" u="sng" dirty="0"/>
          </a:p>
          <a:p>
            <a:r>
              <a:rPr lang="en-US" dirty="0"/>
              <a:t>Choose random vector c with 0/1 coefficients</a:t>
            </a:r>
          </a:p>
          <a:p>
            <a:endParaRPr lang="en-US" dirty="0"/>
          </a:p>
          <a:p>
            <a:r>
              <a:rPr lang="en-US" dirty="0"/>
              <a:t>If s has a large coefficient, then &lt;</a:t>
            </a:r>
            <a:r>
              <a:rPr lang="en-US" dirty="0" err="1"/>
              <a:t>c,s</a:t>
            </a:r>
            <a:r>
              <a:rPr lang="en-US" dirty="0"/>
              <a:t>&gt; mod p will have a large coefficient </a:t>
            </a:r>
            <a:r>
              <a:rPr lang="en-US" dirty="0" err="1"/>
              <a:t>w.p.</a:t>
            </a:r>
            <a:r>
              <a:rPr lang="en-US" dirty="0"/>
              <a:t> at least 1/2</a:t>
            </a:r>
          </a:p>
          <a:p>
            <a:endParaRPr lang="en-US" dirty="0"/>
          </a:p>
          <a:p>
            <a:r>
              <a:rPr lang="en-US" dirty="0"/>
              <a:t>So, if Cs mod p is small, then s must also be small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the tightest concentration, use the l</a:t>
            </a:r>
            <a:r>
              <a:rPr lang="en-US" baseline="-25000" dirty="0"/>
              <a:t>2</a:t>
            </a:r>
            <a:r>
              <a:rPr lang="en-US" dirty="0"/>
              <a:t>-norm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84A107-DEA8-39E9-5154-8EC8F316EF93}"/>
              </a:ext>
            </a:extLst>
          </p:cNvPr>
          <p:cNvSpPr/>
          <p:nvPr/>
        </p:nvSpPr>
        <p:spPr>
          <a:xfrm>
            <a:off x="9413875" y="26998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2EAEAB-EC53-FEE6-8966-5F0F92963CF8}"/>
              </a:ext>
            </a:extLst>
          </p:cNvPr>
          <p:cNvSpPr/>
          <p:nvPr/>
        </p:nvSpPr>
        <p:spPr>
          <a:xfrm>
            <a:off x="9801225" y="26998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4D3DD2-C3E4-C9E5-0CC2-0E7A51580FA6}"/>
              </a:ext>
            </a:extLst>
          </p:cNvPr>
          <p:cNvSpPr/>
          <p:nvPr/>
        </p:nvSpPr>
        <p:spPr>
          <a:xfrm>
            <a:off x="10188575" y="26998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26E659-9140-9402-EB6C-6892EFFE6E42}"/>
              </a:ext>
            </a:extLst>
          </p:cNvPr>
          <p:cNvSpPr/>
          <p:nvPr/>
        </p:nvSpPr>
        <p:spPr>
          <a:xfrm>
            <a:off x="10575925" y="2699892"/>
            <a:ext cx="38735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3D44F-A000-95EC-B3E9-7A0C988F4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The fundamental lattice equation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21AE-20DB-1A69-2EDE-B57B0D16E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A</a:t>
            </a:r>
            <a:r>
              <a:rPr lang="en-US" sz="4400" dirty="0">
                <a:solidFill>
                  <a:srgbClr val="FF0000"/>
                </a:solidFill>
              </a:rPr>
              <a:t>s</a:t>
            </a:r>
            <a:r>
              <a:rPr lang="en-US" sz="4400" dirty="0"/>
              <a:t>=t, where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4400" dirty="0">
                <a:solidFill>
                  <a:srgbClr val="FF0000"/>
                </a:solidFill>
              </a:rPr>
              <a:t>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4400" dirty="0"/>
              <a:t> is small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Appears everywhere and many schemes require proving </a:t>
            </a:r>
          </a:p>
          <a:p>
            <a:pPr marL="0" indent="0" algn="ctr">
              <a:buNone/>
            </a:pPr>
            <a:r>
              <a:rPr lang="en-US" dirty="0"/>
              <a:t>knowledge of such an </a:t>
            </a:r>
            <a:r>
              <a:rPr lang="en-US" dirty="0">
                <a:solidFill>
                  <a:srgbClr val="FF0000"/>
                </a:solidFill>
              </a:rPr>
              <a:t>s</a:t>
            </a:r>
            <a:endParaRPr lang="en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0737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16D7-A008-62FD-294D-C98036679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Johnson-</a:t>
            </a:r>
            <a:r>
              <a:rPr lang="en-US" dirty="0" err="1">
                <a:latin typeface="+mn-lt"/>
              </a:rPr>
              <a:t>Lindenstrauss</a:t>
            </a:r>
            <a:r>
              <a:rPr lang="en-US" dirty="0">
                <a:latin typeface="+mn-lt"/>
              </a:rPr>
              <a:t> Lemma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5F09-1B47-4CF6-C7FA-5A2573878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a gaussian-generated matrix C,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Cs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tightly concentrated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a continuous Gaussian, the square-norm is the </a:t>
            </a:r>
            <a:r>
              <a:rPr lang="el-GR" dirty="0"/>
              <a:t>χ</a:t>
            </a:r>
            <a:r>
              <a:rPr lang="en-US" dirty="0"/>
              <a:t>-squared distribution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For a C with -1,0,1 coefficients, this is also true (some heuristics for equating 	this with the continuous Gaussian)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So, 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Cs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small, then s is small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be adapted to: 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Cs + y mod 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small, then s is small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76686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0A4C95-7EAB-09CF-C32B-C85532BDDD7D}"/>
              </a:ext>
            </a:extLst>
          </p:cNvPr>
          <p:cNvSpPr/>
          <p:nvPr/>
        </p:nvSpPr>
        <p:spPr>
          <a:xfrm>
            <a:off x="1924050" y="2089150"/>
            <a:ext cx="43180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</a:t>
            </a:r>
            <a:r>
              <a:rPr lang="en-US" sz="1200" baseline="-25000" dirty="0">
                <a:solidFill>
                  <a:schemeClr val="tx1"/>
                </a:solidFill>
              </a:rPr>
              <a:t>0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82FC7-2C89-584F-7259-269A5DB89923}"/>
              </a:ext>
            </a:extLst>
          </p:cNvPr>
          <p:cNvSpPr/>
          <p:nvPr/>
        </p:nvSpPr>
        <p:spPr>
          <a:xfrm>
            <a:off x="1924050" y="2482850"/>
            <a:ext cx="43180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</a:t>
            </a:r>
            <a:r>
              <a:rPr lang="en-US" sz="1200" baseline="-25000" dirty="0">
                <a:solidFill>
                  <a:schemeClr val="tx1"/>
                </a:solidFill>
              </a:rPr>
              <a:t>1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2A7F3A-2BFF-43A1-7710-BAC70E6C6E4B}"/>
              </a:ext>
            </a:extLst>
          </p:cNvPr>
          <p:cNvSpPr/>
          <p:nvPr/>
        </p:nvSpPr>
        <p:spPr>
          <a:xfrm>
            <a:off x="1924050" y="2876550"/>
            <a:ext cx="43180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…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06FE86-D9BD-5762-8DF6-31C34D699DCD}"/>
              </a:ext>
            </a:extLst>
          </p:cNvPr>
          <p:cNvSpPr/>
          <p:nvPr/>
        </p:nvSpPr>
        <p:spPr>
          <a:xfrm>
            <a:off x="1924050" y="3270250"/>
            <a:ext cx="431800" cy="393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y</a:t>
            </a:r>
            <a:r>
              <a:rPr lang="en-US" sz="1200" baseline="-25000" dirty="0">
                <a:solidFill>
                  <a:schemeClr val="tx1"/>
                </a:solidFill>
              </a:rPr>
              <a:t>255</a:t>
            </a:r>
            <a:endParaRPr lang="en-CH" sz="12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0A1FCF-7BDF-D4BC-9872-CB21B8FADE56}"/>
              </a:ext>
            </a:extLst>
          </p:cNvPr>
          <p:cNvSpPr txBox="1"/>
          <p:nvPr/>
        </p:nvSpPr>
        <p:spPr>
          <a:xfrm>
            <a:off x="860425" y="2704068"/>
            <a:ext cx="96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Commit</a:t>
            </a:r>
            <a:endParaRPr lang="en-CH" dirty="0"/>
          </a:p>
        </p:txBody>
      </p:sp>
      <p:sp>
        <p:nvSpPr>
          <p:cNvPr id="9" name="Double Bracket 8">
            <a:extLst>
              <a:ext uri="{FF2B5EF4-FFF2-40B4-BE49-F238E27FC236}">
                <a16:creationId xmlns:a16="http://schemas.microsoft.com/office/drawing/2014/main" id="{022D46B1-128C-EAA2-9BEC-E291C2532806}"/>
              </a:ext>
            </a:extLst>
          </p:cNvPr>
          <p:cNvSpPr/>
          <p:nvPr/>
        </p:nvSpPr>
        <p:spPr>
          <a:xfrm>
            <a:off x="1758950" y="1984375"/>
            <a:ext cx="844550" cy="1784350"/>
          </a:xfrm>
          <a:prstGeom prst="bracketPair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2C42763-9B59-32A7-4009-8A9A66FF7858}"/>
              </a:ext>
            </a:extLst>
          </p:cNvPr>
          <p:cNvSpPr/>
          <p:nvPr/>
        </p:nvSpPr>
        <p:spPr>
          <a:xfrm>
            <a:off x="3076575" y="2762250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E8D822E-64C1-ACD7-E46D-14B5E7486142}"/>
              </a:ext>
            </a:extLst>
          </p:cNvPr>
          <p:cNvSpPr/>
          <p:nvPr/>
        </p:nvSpPr>
        <p:spPr>
          <a:xfrm flipH="1">
            <a:off x="3076575" y="3989387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B1A642-E3AD-E3FB-017F-A92E87AA9B32}"/>
              </a:ext>
            </a:extLst>
          </p:cNvPr>
          <p:cNvSpPr txBox="1"/>
          <p:nvPr/>
        </p:nvSpPr>
        <p:spPr>
          <a:xfrm>
            <a:off x="5581650" y="3660775"/>
            <a:ext cx="421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random C in {-1,0,1}</a:t>
            </a:r>
            <a:r>
              <a:rPr lang="en-US" sz="2400" baseline="30000" dirty="0"/>
              <a:t>256 x k</a:t>
            </a:r>
            <a:endParaRPr lang="en-CH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129626-A838-45DF-53A3-CA330B543E96}"/>
              </a:ext>
            </a:extLst>
          </p:cNvPr>
          <p:cNvSpPr txBox="1"/>
          <p:nvPr/>
        </p:nvSpPr>
        <p:spPr>
          <a:xfrm>
            <a:off x="4044950" y="3663949"/>
            <a:ext cx="387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C</a:t>
            </a:r>
            <a:endParaRPr lang="en-CH" sz="2400" dirty="0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136F57FE-EA4A-4B70-E8EA-7E8704C5AA20}"/>
              </a:ext>
            </a:extLst>
          </p:cNvPr>
          <p:cNvSpPr/>
          <p:nvPr/>
        </p:nvSpPr>
        <p:spPr>
          <a:xfrm>
            <a:off x="3076575" y="5314950"/>
            <a:ext cx="2419350" cy="3111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860EAD-80C8-3E59-6B68-7C21F5F2B79A}"/>
              </a:ext>
            </a:extLst>
          </p:cNvPr>
          <p:cNvSpPr txBox="1"/>
          <p:nvPr/>
        </p:nvSpPr>
        <p:spPr>
          <a:xfrm>
            <a:off x="327024" y="4639528"/>
            <a:ext cx="24193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z=</a:t>
            </a:r>
            <a:r>
              <a:rPr lang="en-US" sz="2400" dirty="0" err="1"/>
              <a:t>C</a:t>
            </a:r>
            <a:r>
              <a:rPr lang="en-US" sz="2400" dirty="0" err="1">
                <a:solidFill>
                  <a:srgbClr val="00B050"/>
                </a:solidFill>
              </a:rPr>
              <a:t>s</a:t>
            </a:r>
            <a:r>
              <a:rPr lang="en-US" sz="2400" dirty="0" err="1"/>
              <a:t>+</a:t>
            </a:r>
            <a:r>
              <a:rPr lang="en-US" sz="2400" dirty="0" err="1">
                <a:solidFill>
                  <a:srgbClr val="00B050"/>
                </a:solidFill>
              </a:rPr>
              <a:t>y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rejection sample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AC1E55A-551F-18EF-2F5C-CA2824BAA558}"/>
              </a:ext>
            </a:extLst>
          </p:cNvPr>
          <p:cNvSpPr txBox="1"/>
          <p:nvPr/>
        </p:nvSpPr>
        <p:spPr>
          <a:xfrm>
            <a:off x="2990850" y="4914840"/>
            <a:ext cx="375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z, proof(z=</a:t>
            </a:r>
            <a:r>
              <a:rPr lang="en-US" sz="2000" dirty="0" err="1"/>
              <a:t>C</a:t>
            </a:r>
            <a:r>
              <a:rPr lang="en-US" sz="2000" dirty="0" err="1">
                <a:solidFill>
                  <a:srgbClr val="00B050"/>
                </a:solidFill>
              </a:rPr>
              <a:t>s</a:t>
            </a:r>
            <a:r>
              <a:rPr lang="en-US" sz="2000" dirty="0" err="1"/>
              <a:t>+</a:t>
            </a:r>
            <a:r>
              <a:rPr lang="en-US" sz="2000" dirty="0" err="1">
                <a:solidFill>
                  <a:srgbClr val="00B050"/>
                </a:solidFill>
              </a:rPr>
              <a:t>y</a:t>
            </a:r>
            <a:r>
              <a:rPr lang="en-US" sz="2000" dirty="0">
                <a:solidFill>
                  <a:srgbClr val="00B050"/>
                </a:solidFill>
              </a:rPr>
              <a:t> </a:t>
            </a:r>
            <a:r>
              <a:rPr lang="en-US" sz="2000" dirty="0"/>
              <a:t>mod p)</a:t>
            </a:r>
            <a:endParaRPr lang="en-CH" sz="2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AFCF4F-E2EF-434C-C05E-D7B486E6C4AE}"/>
              </a:ext>
            </a:extLst>
          </p:cNvPr>
          <p:cNvSpPr txBox="1"/>
          <p:nvPr/>
        </p:nvSpPr>
        <p:spPr>
          <a:xfrm>
            <a:off x="5949950" y="5048250"/>
            <a:ext cx="250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that proof verifies </a:t>
            </a:r>
          </a:p>
          <a:p>
            <a:r>
              <a:rPr lang="en-US" dirty="0"/>
              <a:t>check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</a:t>
            </a:r>
            <a:endParaRPr lang="en-CH" dirty="0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D54F40AA-8765-5CD2-D926-07C22BBB52CE}"/>
              </a:ext>
            </a:extLst>
          </p:cNvPr>
          <p:cNvSpPr/>
          <p:nvPr/>
        </p:nvSpPr>
        <p:spPr>
          <a:xfrm>
            <a:off x="8455025" y="5048250"/>
            <a:ext cx="257175" cy="69215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8B6DC71-664F-2923-314B-0BC8CFD53092}"/>
              </a:ext>
            </a:extLst>
          </p:cNvPr>
          <p:cNvSpPr txBox="1"/>
          <p:nvPr/>
        </p:nvSpPr>
        <p:spPr>
          <a:xfrm>
            <a:off x="8851900" y="5194300"/>
            <a:ext cx="1565275" cy="374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</a:t>
            </a:r>
            <a:endParaRPr lang="en-CH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188A507-2D46-4B4B-499D-C9649F97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Proving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 is small(</a:t>
            </a:r>
            <a:r>
              <a:rPr lang="en-US" dirty="0" err="1">
                <a:latin typeface="+mn-lt"/>
              </a:rPr>
              <a:t>ish</a:t>
            </a:r>
            <a:r>
              <a:rPr lang="en-US" dirty="0">
                <a:latin typeface="+mn-lt"/>
              </a:rPr>
              <a:t>)</a:t>
            </a:r>
            <a:endParaRPr lang="en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22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7" grpId="0"/>
      <p:bldP spid="18" grpId="0"/>
      <p:bldP spid="19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0CFF-CB47-CE15-ACE3-5F6321113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0" y="365125"/>
            <a:ext cx="109220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Recap: Steps for proving that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As=t and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latin typeface="+mn-lt"/>
              </a:rPr>
              <a:t> is small 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8D5F8-A386-3AC9-2994-EEA43472B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Commit to 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Prove knowledge of s such that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As=t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small(</a:t>
            </a:r>
            <a:r>
              <a:rPr lang="en-US" dirty="0" err="1"/>
              <a:t>ish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&lt;</a:t>
            </a:r>
            <a:r>
              <a:rPr lang="en-US" dirty="0" err="1"/>
              <a:t>s,s</a:t>
            </a:r>
            <a:r>
              <a:rPr lang="en-US" dirty="0"/>
              <a:t>&gt; = β</a:t>
            </a:r>
            <a:r>
              <a:rPr lang="en-US" baseline="30000" dirty="0"/>
              <a:t>2</a:t>
            </a:r>
            <a:r>
              <a:rPr lang="en-US" dirty="0"/>
              <a:t> mod 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(2) and (3) imply that &lt;</a:t>
            </a:r>
            <a:r>
              <a:rPr lang="en-US" dirty="0" err="1"/>
              <a:t>s,s</a:t>
            </a:r>
            <a:r>
              <a:rPr lang="en-US" dirty="0"/>
              <a:t>&gt; = β</a:t>
            </a:r>
            <a:r>
              <a:rPr lang="en-US" baseline="30000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77621-02E3-4A48-B96A-DBE2F8E8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Lots of little tricks for efficiency 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F5DCA-62CE-D50C-EDB5-324ABC6D4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597" y="1825625"/>
            <a:ext cx="11818961" cy="4351338"/>
          </a:xfrm>
        </p:spPr>
        <p:txBody>
          <a:bodyPr>
            <a:noAutofit/>
          </a:bodyPr>
          <a:lstStyle/>
          <a:p>
            <a:r>
              <a:rPr lang="en-US" dirty="0"/>
              <a:t>When proving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by computing const(s*</a:t>
            </a:r>
            <a:r>
              <a:rPr lang="el-GR" dirty="0"/>
              <a:t>σ</a:t>
            </a:r>
            <a:r>
              <a:rPr lang="en-US" dirty="0"/>
              <a:t>(s)), we do not need to commit to s and </a:t>
            </a:r>
            <a:r>
              <a:rPr lang="el-GR" dirty="0"/>
              <a:t>σ</a:t>
            </a:r>
            <a:r>
              <a:rPr lang="en-US" dirty="0"/>
              <a:t>(s). </a:t>
            </a:r>
          </a:p>
          <a:p>
            <a:pPr lvl="1"/>
            <a:r>
              <a:rPr lang="en-US" dirty="0"/>
              <a:t>Can do quadratic proofs involving </a:t>
            </a:r>
            <a:r>
              <a:rPr lang="el-GR" dirty="0"/>
              <a:t>σ</a:t>
            </a:r>
            <a:r>
              <a:rPr lang="en-US" dirty="0"/>
              <a:t> by using a challenge space fixed under </a:t>
            </a:r>
            <a:r>
              <a:rPr lang="el-GR" dirty="0"/>
              <a:t>σ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Commitments are 1-time, so it’s OK to leak a little of the randomness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Commitment and proof reduction size by bit-dropping as in </a:t>
            </a:r>
            <a:r>
              <a:rPr lang="en-US" dirty="0" err="1"/>
              <a:t>Dilithium</a:t>
            </a:r>
            <a:r>
              <a:rPr lang="en-US" dirty="0"/>
              <a:t>-G</a:t>
            </a:r>
          </a:p>
          <a:p>
            <a:endParaRPr lang="en-US" dirty="0"/>
          </a:p>
          <a:p>
            <a:r>
              <a:rPr lang="en-US" dirty="0"/>
              <a:t>Can also prove l</a:t>
            </a:r>
            <a:r>
              <a:rPr lang="en-US" baseline="-25000" dirty="0"/>
              <a:t>∞</a:t>
            </a:r>
            <a:r>
              <a:rPr lang="en-US" dirty="0"/>
              <a:t> norm</a:t>
            </a:r>
          </a:p>
          <a:p>
            <a:pPr marL="457200" lvl="1" indent="0">
              <a:buNone/>
            </a:pPr>
            <a:r>
              <a:rPr lang="en-US" dirty="0"/>
              <a:t>s - &lt;</a:t>
            </a:r>
            <a:r>
              <a:rPr lang="en-US" dirty="0" err="1"/>
              <a:t>s,s</a:t>
            </a:r>
            <a:r>
              <a:rPr lang="en-US" dirty="0"/>
              <a:t>&gt; = 0 </a:t>
            </a:r>
            <a:r>
              <a:rPr lang="en-US" dirty="0" err="1"/>
              <a:t>iff</a:t>
            </a:r>
            <a:r>
              <a:rPr lang="en-US" dirty="0"/>
              <a:t> all the coefficients of s are in {0,1} 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41684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AF39-6229-0939-FC0F-3D9DFA39D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Further work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CE5F-4C15-2E1B-CC9A-D3044DCA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One-out-of-many proofs [LN ‘22]</a:t>
            </a:r>
          </a:p>
          <a:p>
            <a:pPr lvl="1"/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= [t</a:t>
            </a:r>
            <a:r>
              <a:rPr lang="en-US" baseline="-25000" dirty="0"/>
              <a:t>1</a:t>
            </a:r>
            <a:r>
              <a:rPr lang="en-US" dirty="0"/>
              <a:t> t</a:t>
            </a:r>
            <a:r>
              <a:rPr lang="en-US" baseline="-25000" dirty="0"/>
              <a:t>2</a:t>
            </a:r>
            <a:r>
              <a:rPr lang="en-US" dirty="0"/>
              <a:t> … </a:t>
            </a: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]*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baseline="-25000" dirty="0">
                <a:solidFill>
                  <a:srgbClr val="FF0000"/>
                </a:solidFill>
              </a:rPr>
              <a:t>  </a:t>
            </a:r>
            <a:r>
              <a:rPr lang="en-US" dirty="0"/>
              <a:t>(</a:t>
            </a:r>
            <a:r>
              <a:rPr lang="en-US" dirty="0" err="1">
                <a:solidFill>
                  <a:srgbClr val="FF0000"/>
                </a:solidFill>
              </a:rPr>
              <a:t>e</a:t>
            </a:r>
            <a:r>
              <a:rPr lang="en-US" baseline="-25000" dirty="0" err="1">
                <a:solidFill>
                  <a:srgbClr val="FF0000"/>
                </a:solidFill>
              </a:rPr>
              <a:t>i</a:t>
            </a:r>
            <a:r>
              <a:rPr lang="en-US" dirty="0"/>
              <a:t> has a 1 in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position and rest are 0’s)</a:t>
            </a:r>
            <a:endParaRPr lang="en-US" baseline="-25000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Proof size logarithmic in k</a:t>
            </a:r>
          </a:p>
          <a:p>
            <a:pPr lvl="1"/>
            <a:r>
              <a:rPr lang="en-US" dirty="0"/>
              <a:t>Efficient ring signatures (~ 12 KB)</a:t>
            </a:r>
          </a:p>
          <a:p>
            <a:pPr lvl="1"/>
            <a:endParaRPr lang="en-US" dirty="0"/>
          </a:p>
          <a:p>
            <a:r>
              <a:rPr lang="en-US" dirty="0"/>
              <a:t>Succinct proofs [BS ‘22]</a:t>
            </a:r>
          </a:p>
          <a:p>
            <a:pPr lvl="1"/>
            <a:r>
              <a:rPr lang="en-US" dirty="0"/>
              <a:t>Lattice proofs (without any set-up assumptions) of R1CS instances</a:t>
            </a:r>
          </a:p>
          <a:p>
            <a:pPr lvl="1"/>
            <a:r>
              <a:rPr lang="en-US" dirty="0"/>
              <a:t>Proof size 50 – 60KB for instances of up to 2</a:t>
            </a:r>
            <a:r>
              <a:rPr lang="en-US" baseline="30000" dirty="0"/>
              <a:t>30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More compact than any other quantum-safe SNARK</a:t>
            </a:r>
          </a:p>
          <a:p>
            <a:pPr lvl="1"/>
            <a:endParaRPr lang="en-US" dirty="0"/>
          </a:p>
          <a:p>
            <a:r>
              <a:rPr lang="en-US" dirty="0"/>
              <a:t>Generically leads to lots of practical quantum-safe primitives:</a:t>
            </a:r>
          </a:p>
          <a:p>
            <a:pPr lvl="1"/>
            <a:r>
              <a:rPr lang="en-US" dirty="0"/>
              <a:t>Blind signatures</a:t>
            </a:r>
          </a:p>
          <a:p>
            <a:pPr lvl="1"/>
            <a:r>
              <a:rPr lang="en-US" dirty="0"/>
              <a:t>Anonymous credentials</a:t>
            </a:r>
          </a:p>
          <a:p>
            <a:pPr lvl="1"/>
            <a:r>
              <a:rPr lang="en-US" dirty="0"/>
              <a:t>Threshold signatures</a:t>
            </a:r>
          </a:p>
          <a:p>
            <a:pPr lvl="1"/>
            <a:r>
              <a:rPr lang="en-US" dirty="0"/>
              <a:t>etc.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12489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E1CF1-4912-4625-847E-952EB8A8B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9F6E-5207-4C22-930E-9AC04AD7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[ALS ‘20] Thomas </a:t>
            </a:r>
            <a:r>
              <a:rPr lang="en-US" dirty="0" err="1"/>
              <a:t>Attema</a:t>
            </a:r>
            <a:r>
              <a:rPr lang="en-US" dirty="0"/>
              <a:t>, Vadim Lyubashevsky, Gregor Seiler: Practical Product Proofs for Lattice Commitments (Crypto 2020)</a:t>
            </a:r>
          </a:p>
          <a:p>
            <a:r>
              <a:rPr lang="en-US" dirty="0">
                <a:ln w="0"/>
              </a:rPr>
              <a:t>[BS ‘22]: </a:t>
            </a:r>
            <a:r>
              <a:rPr lang="en-US" dirty="0"/>
              <a:t>Ward </a:t>
            </a:r>
            <a:r>
              <a:rPr lang="en-US" dirty="0" err="1"/>
              <a:t>Beullens</a:t>
            </a:r>
            <a:r>
              <a:rPr lang="en-US" dirty="0"/>
              <a:t>, Gregor Seiler: </a:t>
            </a:r>
            <a:r>
              <a:rPr lang="en-GB" i="1" dirty="0" err="1"/>
              <a:t>LaBRADOR</a:t>
            </a:r>
            <a:r>
              <a:rPr lang="en-GB" i="1" dirty="0"/>
              <a:t>: Compact Proofs for R1CS from Module-SIS (In submission)</a:t>
            </a:r>
            <a:endParaRPr lang="en-US" dirty="0"/>
          </a:p>
          <a:p>
            <a:r>
              <a:rPr lang="en-US" dirty="0"/>
              <a:t>[L ‘09]: Vadim Lyubashevsky: Fiat-Shamir with Aborts: Applications to Lattice and Factoring-Based Signatures. 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ASIACRYPT 2009</a:t>
            </a:r>
            <a:endParaRPr lang="en-US" dirty="0"/>
          </a:p>
          <a:p>
            <a:r>
              <a:rPr lang="en-US" dirty="0"/>
              <a:t>[L ‘12]: Vadim Lyubashevsky: Lattice Signatures without Trapdoors. 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EUROCRYPT 2012</a:t>
            </a:r>
            <a:endParaRPr lang="en-US" dirty="0"/>
          </a:p>
          <a:p>
            <a:r>
              <a:rPr lang="en-US" dirty="0"/>
              <a:t>[LNP ‘22]: Vadim Lyubashevsky, Ngoc </a:t>
            </a:r>
            <a:r>
              <a:rPr lang="en-US" dirty="0" err="1"/>
              <a:t>Khanh</a:t>
            </a:r>
            <a:r>
              <a:rPr lang="en-US" dirty="0"/>
              <a:t> Nguyen, Maxime </a:t>
            </a:r>
            <a:r>
              <a:rPr lang="en-US" dirty="0" err="1"/>
              <a:t>Plancon</a:t>
            </a:r>
            <a:r>
              <a:rPr lang="en-US" dirty="0"/>
              <a:t>: </a:t>
            </a:r>
            <a:r>
              <a:rPr lang="en-GB" i="1" dirty="0"/>
              <a:t>Lattice-Based Zero-Knowledge Proofs and Applications: Shorter, Simpler, and More General</a:t>
            </a:r>
            <a:r>
              <a:rPr lang="en-US" dirty="0"/>
              <a:t>(Crypto  2022)</a:t>
            </a:r>
          </a:p>
          <a:p>
            <a:r>
              <a:rPr lang="en-US" dirty="0"/>
              <a:t>[LN ‘22]: Vadim Lyubashevsky, Ngoc </a:t>
            </a:r>
            <a:r>
              <a:rPr lang="en-US" dirty="0" err="1"/>
              <a:t>Khanh</a:t>
            </a:r>
            <a:r>
              <a:rPr lang="en-US" dirty="0"/>
              <a:t> Nguyen: </a:t>
            </a:r>
            <a:r>
              <a:rPr lang="en-GB" i="1" dirty="0"/>
              <a:t>BLOOM: Bimodal Lattice One-Out-of-Many Proofs and Applications </a:t>
            </a:r>
            <a:r>
              <a:rPr lang="en-US" dirty="0"/>
              <a:t>(</a:t>
            </a:r>
            <a:r>
              <a:rPr lang="en-US" dirty="0" err="1"/>
              <a:t>Asiacrypt</a:t>
            </a:r>
            <a:r>
              <a:rPr lang="en-US" dirty="0"/>
              <a:t>  2022)</a:t>
            </a:r>
          </a:p>
          <a:p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C947218B-3C3B-4A51-AF63-1FBE0292BA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492375" y="-682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H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B20D830-DAFA-4E6A-A6E2-910031832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975" y="-1524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726F30E-7A50-41CA-A4A7-67480157D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-136525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D3C9770-BF1E-44CA-BF4B-64EB46C57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-76200"/>
            <a:ext cx="11430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99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3">
            <a:extLst>
              <a:ext uri="{FF2B5EF4-FFF2-40B4-BE49-F238E27FC236}">
                <a16:creationId xmlns:a16="http://schemas.microsoft.com/office/drawing/2014/main" id="{F65269FA-8FFA-4BF3-A904-B66110486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6437" y="1311275"/>
            <a:ext cx="345200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u="sng" dirty="0"/>
              <a:t>Prover:</a:t>
            </a:r>
            <a:r>
              <a:rPr lang="en-US" altLang="en-CH" sz="2800" dirty="0"/>
              <a:t> (A,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/>
              <a:t>,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2</a:t>
            </a:r>
            <a:r>
              <a:rPr lang="en-US" altLang="en-CH" sz="2800" dirty="0">
                <a:solidFill>
                  <a:srgbClr val="FF0000"/>
                </a:solidFill>
              </a:rPr>
              <a:t> </a:t>
            </a:r>
            <a:r>
              <a:rPr lang="en-US" altLang="en-CH" sz="2800" dirty="0"/>
              <a:t>)</a:t>
            </a:r>
          </a:p>
        </p:txBody>
      </p:sp>
      <p:sp>
        <p:nvSpPr>
          <p:cNvPr id="8196" name="TextBox 4">
            <a:extLst>
              <a:ext uri="{FF2B5EF4-FFF2-40B4-BE49-F238E27FC236}">
                <a16:creationId xmlns:a16="http://schemas.microsoft.com/office/drawing/2014/main" id="{74FCBD3E-EEBA-472D-975B-17AA9582A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5238" y="1311275"/>
            <a:ext cx="2241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u="sng"/>
              <a:t>Verifier:</a:t>
            </a:r>
            <a:r>
              <a:rPr lang="en-US" altLang="en-CH" sz="2800"/>
              <a:t> (A,t)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5E4E9C2-EEF2-4DC5-B1FE-5E4BA1BA26D1}"/>
              </a:ext>
            </a:extLst>
          </p:cNvPr>
          <p:cNvCxnSpPr/>
          <p:nvPr/>
        </p:nvCxnSpPr>
        <p:spPr>
          <a:xfrm>
            <a:off x="4502151" y="2693988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93F7893-EA6F-40B4-8C80-87119FF82390}"/>
              </a:ext>
            </a:extLst>
          </p:cNvPr>
          <p:cNvSpPr txBox="1"/>
          <p:nvPr/>
        </p:nvSpPr>
        <p:spPr>
          <a:xfrm>
            <a:off x="177800" y="1990725"/>
            <a:ext cx="47371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y </a:t>
            </a:r>
            <a:r>
              <a:rPr lang="en-US" sz="2000" dirty="0">
                <a:sym typeface="Wingdings" panose="05000000000000000000" pitchFamily="2" charset="2"/>
              </a:rPr>
              <a:t>R</a:t>
            </a:r>
            <a:r>
              <a:rPr lang="en-US" sz="2000" baseline="30000" dirty="0">
                <a:sym typeface="Wingdings" panose="05000000000000000000" pitchFamily="2" charset="2"/>
              </a:rPr>
              <a:t>m</a:t>
            </a:r>
            <a:endParaRPr lang="en-US" sz="2000" baseline="-25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w:= a</a:t>
            </a:r>
            <a:r>
              <a:rPr lang="en-US" sz="2000" baseline="-25000" dirty="0">
                <a:sym typeface="Wingdings" panose="05000000000000000000" pitchFamily="2" charset="2"/>
              </a:rPr>
              <a:t>0</a:t>
            </a:r>
            <a:r>
              <a:rPr lang="en-US" sz="2000" dirty="0">
                <a:sym typeface="Wingdings" panose="05000000000000000000" pitchFamily="2" charset="2"/>
              </a:rPr>
              <a:t>y</a:t>
            </a:r>
            <a:r>
              <a:rPr lang="en-US" sz="2000" baseline="-25000" dirty="0">
                <a:sym typeface="Wingdings" panose="05000000000000000000" pitchFamily="2" charset="2"/>
              </a:rPr>
              <a:t>0 </a:t>
            </a:r>
            <a:r>
              <a:rPr lang="en-US" sz="2000" dirty="0">
                <a:sym typeface="Wingdings" panose="05000000000000000000" pitchFamily="2" charset="2"/>
              </a:rPr>
              <a:t>+a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y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+ a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y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mod p</a:t>
            </a: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Commit to: u</a:t>
            </a:r>
            <a:r>
              <a:rPr lang="en-US" sz="2000" baseline="-25000" dirty="0">
                <a:sym typeface="Wingdings" panose="05000000000000000000" pitchFamily="2" charset="2"/>
              </a:rPr>
              <a:t>1</a:t>
            </a:r>
            <a:r>
              <a:rPr lang="en-US" sz="2000" dirty="0">
                <a:sym typeface="Wingdings" panose="05000000000000000000" pitchFamily="2" charset="2"/>
              </a:rPr>
              <a:t>=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l-GR" altLang="en-CH" sz="2000" dirty="0">
                <a:sym typeface="Wingdings" panose="05000000000000000000" pitchFamily="2" charset="2"/>
              </a:rPr>
              <a:t>σ</a:t>
            </a:r>
            <a:r>
              <a:rPr lang="en-US" altLang="en-CH" sz="2000" dirty="0">
                <a:sym typeface="Wingdings" panose="05000000000000000000" pitchFamily="2" charset="2"/>
              </a:rPr>
              <a:t>(y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)</a:t>
            </a:r>
            <a:r>
              <a:rPr lang="en-US" altLang="en-CH" sz="2000" baseline="-25000" dirty="0">
                <a:sym typeface="Wingdings" panose="05000000000000000000" pitchFamily="2" charset="2"/>
              </a:rPr>
              <a:t> </a:t>
            </a:r>
            <a:r>
              <a:rPr lang="en-US" altLang="en-CH" sz="2000" dirty="0">
                <a:sym typeface="Wingdings" panose="05000000000000000000" pitchFamily="2" charset="2"/>
              </a:rPr>
              <a:t>+ 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 </a:t>
            </a:r>
            <a:r>
              <a:rPr lang="el-GR" altLang="en-CH" sz="2000" dirty="0">
                <a:solidFill>
                  <a:srgbClr val="FF0000"/>
                </a:solidFill>
              </a:rPr>
              <a:t>σ</a:t>
            </a:r>
            <a:r>
              <a:rPr lang="en-US" altLang="en-CH" sz="2000" dirty="0">
                <a:solidFill>
                  <a:srgbClr val="FF0000"/>
                </a:solidFill>
              </a:rPr>
              <a:t>(s</a:t>
            </a:r>
            <a:r>
              <a:rPr lang="en-US" altLang="en-CH" sz="20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)-y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2</a:t>
            </a:r>
            <a:endParaRPr lang="en-US" altLang="en-CH" sz="2000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000" dirty="0">
                <a:sym typeface="Wingdings" panose="05000000000000000000" pitchFamily="2" charset="2"/>
              </a:rPr>
              <a:t>and u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=</a:t>
            </a:r>
            <a:r>
              <a:rPr lang="en-US" altLang="en-CH" sz="2000" dirty="0">
                <a:sym typeface="Wingdings" panose="05000000000000000000" pitchFamily="2" charset="2"/>
              </a:rPr>
              <a:t> 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l-GR" altLang="en-CH" sz="2000" dirty="0">
                <a:sym typeface="Wingdings" panose="05000000000000000000" pitchFamily="2" charset="2"/>
              </a:rPr>
              <a:t>σ</a:t>
            </a:r>
            <a:r>
              <a:rPr lang="en-US" altLang="en-CH" sz="2000" dirty="0">
                <a:sym typeface="Wingdings" panose="05000000000000000000" pitchFamily="2" charset="2"/>
              </a:rPr>
              <a:t>(y</a:t>
            </a:r>
            <a:r>
              <a:rPr lang="en-US" altLang="en-CH" sz="2000" baseline="-25000" dirty="0"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ym typeface="Wingdings" panose="05000000000000000000" pitchFamily="2" charset="2"/>
              </a:rPr>
              <a:t>)</a:t>
            </a:r>
            <a:endParaRPr lang="en-US" sz="2000" dirty="0"/>
          </a:p>
        </p:txBody>
      </p:sp>
      <p:sp>
        <p:nvSpPr>
          <p:cNvPr id="8199" name="TextBox 7">
            <a:extLst>
              <a:ext uri="{FF2B5EF4-FFF2-40B4-BE49-F238E27FC236}">
                <a16:creationId xmlns:a16="http://schemas.microsoft.com/office/drawing/2014/main" id="{B31ADD74-ADDC-442C-86F8-6658A2E71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2144714"/>
            <a:ext cx="4460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dirty="0"/>
              <a:t>w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FBFC87E-D29F-470A-93A8-8CE44C436DF9}"/>
              </a:ext>
            </a:extLst>
          </p:cNvPr>
          <p:cNvCxnSpPr/>
          <p:nvPr/>
        </p:nvCxnSpPr>
        <p:spPr>
          <a:xfrm>
            <a:off x="4502151" y="3486150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9">
            <a:extLst>
              <a:ext uri="{FF2B5EF4-FFF2-40B4-BE49-F238E27FC236}">
                <a16:creationId xmlns:a16="http://schemas.microsoft.com/office/drawing/2014/main" id="{6DACD88C-A98C-4429-B4A9-C485F6A4F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1" y="2963864"/>
            <a:ext cx="362178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800" dirty="0"/>
              <a:t>c </a:t>
            </a:r>
            <a:r>
              <a:rPr lang="en-US" altLang="en-CH" sz="2800" dirty="0">
                <a:sym typeface="Wingdings" panose="05000000000000000000" pitchFamily="2" charset="2"/>
              </a:rPr>
              <a:t>R &amp; fixed under </a:t>
            </a:r>
            <a:r>
              <a:rPr lang="el-GR" altLang="en-CH" sz="2800" dirty="0">
                <a:sym typeface="Wingdings" panose="05000000000000000000" pitchFamily="2" charset="2"/>
              </a:rPr>
              <a:t>σ</a:t>
            </a:r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8202" name="TextBox 10">
            <a:extLst>
              <a:ext uri="{FF2B5EF4-FFF2-40B4-BE49-F238E27FC236}">
                <a16:creationId xmlns:a16="http://schemas.microsoft.com/office/drawing/2014/main" id="{2DE18E5B-C928-4BA1-AD50-5D36BC1FF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088" y="2935289"/>
            <a:ext cx="1230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CH" sz="2800"/>
              <a:t>c</a:t>
            </a:r>
            <a:endParaRPr lang="en-US" altLang="en-CH" sz="2800" baseline="-25000">
              <a:sym typeface="Wingdings" panose="05000000000000000000" pitchFamily="2" charset="2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AF7AF7-4600-43FC-BA56-BE99E7702472}"/>
              </a:ext>
            </a:extLst>
          </p:cNvPr>
          <p:cNvCxnSpPr/>
          <p:nvPr/>
        </p:nvCxnSpPr>
        <p:spPr>
          <a:xfrm>
            <a:off x="4546601" y="4271963"/>
            <a:ext cx="2905125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Box 13">
            <a:extLst>
              <a:ext uri="{FF2B5EF4-FFF2-40B4-BE49-F238E27FC236}">
                <a16:creationId xmlns:a16="http://schemas.microsoft.com/office/drawing/2014/main" id="{D9265657-225C-473D-A865-6D6757C532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748088"/>
            <a:ext cx="1398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CH" sz="2800" dirty="0">
                <a:sym typeface="Wingdings" panose="05000000000000000000" pitchFamily="2" charset="2"/>
              </a:rPr>
              <a:t>z</a:t>
            </a:r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8206" name="TextBox 14">
            <a:extLst>
              <a:ext uri="{FF2B5EF4-FFF2-40B4-BE49-F238E27FC236}">
                <a16:creationId xmlns:a16="http://schemas.microsoft.com/office/drawing/2014/main" id="{6700DF1F-FD21-4320-ABC9-1B7A6B69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1950" y="4251326"/>
            <a:ext cx="362178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2400" dirty="0"/>
              <a:t>check that: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CH" sz="2400" dirty="0"/>
              <a:t>Az = </a:t>
            </a:r>
            <a:r>
              <a:rPr lang="en-US" altLang="en-CH" sz="2400" dirty="0" err="1"/>
              <a:t>tc</a:t>
            </a:r>
            <a:r>
              <a:rPr lang="en-US" altLang="en-CH" sz="2400" dirty="0"/>
              <a:t> + w mod 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400" dirty="0"/>
              <a:t>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400" dirty="0">
                <a:latin typeface="+mn-lt"/>
                <a:cs typeface="Arial" panose="020B0604020202020204" pitchFamily="34" charset="0"/>
              </a:rPr>
              <a:t> is small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 - 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 </a:t>
            </a:r>
            <a:r>
              <a:rPr lang="en-US" altLang="en-CH" sz="2400" dirty="0">
                <a:sym typeface="Wingdings" panose="05000000000000000000" pitchFamily="2" charset="2"/>
              </a:rPr>
              <a:t>= u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c + u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endParaRPr lang="en-US" altLang="en-CH" sz="2400" dirty="0">
              <a:latin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A37EFE3-280F-62D8-5392-041381BEABBC}"/>
              </a:ext>
            </a:extLst>
          </p:cNvPr>
          <p:cNvSpPr txBox="1">
            <a:spLocks/>
          </p:cNvSpPr>
          <p:nvPr/>
        </p:nvSpPr>
        <p:spPr>
          <a:xfrm>
            <a:off x="0" y="69276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CH" sz="4000" b="1" dirty="0">
                <a:latin typeface="+mn-lt"/>
              </a:rPr>
              <a:t>Proving Quadratic Relations over </a:t>
            </a:r>
            <a:r>
              <a:rPr lang="en-US" sz="4000" b="1" dirty="0" err="1">
                <a:latin typeface="+mn-lt"/>
              </a:rPr>
              <a:t>Z</a:t>
            </a:r>
            <a:r>
              <a:rPr lang="en-US" sz="4000" b="1" baseline="-25000" dirty="0" err="1">
                <a:latin typeface="+mn-lt"/>
              </a:rPr>
              <a:t>p</a:t>
            </a:r>
            <a:r>
              <a:rPr lang="en-US" sz="4000" b="1" dirty="0">
                <a:latin typeface="+mn-lt"/>
              </a:rPr>
              <a:t>[X]/(X</a:t>
            </a:r>
            <a:r>
              <a:rPr lang="en-US" sz="4000" b="1" baseline="30000" dirty="0">
                <a:latin typeface="+mn-lt"/>
              </a:rPr>
              <a:t>n</a:t>
            </a:r>
            <a:r>
              <a:rPr lang="en-US" sz="4000" b="1" dirty="0">
                <a:latin typeface="+mn-lt"/>
              </a:rPr>
              <a:t>+1) [ALS ‘20]</a:t>
            </a:r>
            <a:r>
              <a:rPr lang="en-US" altLang="en-CH" sz="4000" b="1" dirty="0">
                <a:latin typeface="+mn-lt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DB2E2-ED6C-5C34-031D-82A33B5B0DFE}"/>
              </a:ext>
            </a:extLst>
          </p:cNvPr>
          <p:cNvSpPr txBox="1"/>
          <p:nvPr/>
        </p:nvSpPr>
        <p:spPr>
          <a:xfrm>
            <a:off x="-12700" y="6084452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2400" dirty="0">
                <a:sym typeface="Wingdings" panose="05000000000000000000" pitchFamily="2" charset="2"/>
              </a:rPr>
              <a:t>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l-GR" altLang="en-CH" sz="2400" dirty="0">
                <a:sym typeface="Wingdings" panose="05000000000000000000" pitchFamily="2" charset="2"/>
              </a:rPr>
              <a:t>σ</a:t>
            </a:r>
            <a:r>
              <a:rPr lang="en-US" altLang="en-CH" sz="2400" dirty="0">
                <a:sym typeface="Wingdings" panose="05000000000000000000" pitchFamily="2" charset="2"/>
              </a:rPr>
              <a:t>(z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) - cz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=(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l-GR" altLang="en-CH" sz="2400" dirty="0">
                <a:solidFill>
                  <a:srgbClr val="FF0000"/>
                </a:solidFill>
              </a:rPr>
              <a:t>σ</a:t>
            </a:r>
            <a:r>
              <a:rPr lang="en-US" altLang="en-CH" sz="2400" dirty="0">
                <a:solidFill>
                  <a:srgbClr val="FF0000"/>
                </a:solidFill>
              </a:rPr>
              <a:t>(s</a:t>
            </a:r>
            <a:r>
              <a:rPr lang="en-US" altLang="en-CH" sz="24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400" dirty="0"/>
              <a:t>)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- 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)c</a:t>
            </a:r>
            <a:r>
              <a:rPr lang="en-US" altLang="en-CH" sz="2400" baseline="30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+ (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l-GR" altLang="en-CH" sz="2400" dirty="0">
                <a:sym typeface="Wingdings" panose="05000000000000000000" pitchFamily="2" charset="2"/>
              </a:rPr>
              <a:t>σ</a:t>
            </a:r>
            <a:r>
              <a:rPr lang="en-US" altLang="en-CH" sz="2400" dirty="0">
                <a:sym typeface="Wingdings" panose="05000000000000000000" pitchFamily="2" charset="2"/>
              </a:rPr>
              <a:t>(y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)</a:t>
            </a:r>
            <a:r>
              <a:rPr lang="en-US" altLang="en-CH" sz="2400" baseline="-25000" dirty="0">
                <a:sym typeface="Wingdings" panose="05000000000000000000" pitchFamily="2" charset="2"/>
              </a:rPr>
              <a:t> </a:t>
            </a:r>
            <a:r>
              <a:rPr lang="en-US" altLang="en-CH" sz="2400" dirty="0">
                <a:sym typeface="Wingdings" panose="05000000000000000000" pitchFamily="2" charset="2"/>
              </a:rPr>
              <a:t>+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</a:t>
            </a:r>
            <a:r>
              <a:rPr lang="el-GR" altLang="en-CH" sz="2400" dirty="0">
                <a:solidFill>
                  <a:srgbClr val="FF0000"/>
                </a:solidFill>
              </a:rPr>
              <a:t>σ</a:t>
            </a:r>
            <a:r>
              <a:rPr lang="en-US" altLang="en-CH" sz="2400" dirty="0">
                <a:solidFill>
                  <a:srgbClr val="FF0000"/>
                </a:solidFill>
              </a:rPr>
              <a:t>(s</a:t>
            </a:r>
            <a:r>
              <a:rPr lang="en-US" altLang="en-CH" sz="24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) - </a:t>
            </a:r>
            <a:r>
              <a:rPr lang="en-US" altLang="en-CH" sz="2400" dirty="0">
                <a:solidFill>
                  <a:srgbClr val="FF0000"/>
                </a:solidFill>
                <a:sym typeface="Wingdings" panose="05000000000000000000" pitchFamily="2" charset="2"/>
              </a:rPr>
              <a:t>y</a:t>
            </a:r>
            <a:r>
              <a:rPr lang="en-US" altLang="en-CH" sz="24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400" baseline="-25000" dirty="0">
                <a:sym typeface="Wingdings" panose="05000000000000000000" pitchFamily="2" charset="2"/>
              </a:rPr>
              <a:t> </a:t>
            </a:r>
            <a:r>
              <a:rPr lang="en-US" altLang="en-CH" sz="2400" dirty="0">
                <a:sym typeface="Wingdings" panose="05000000000000000000" pitchFamily="2" charset="2"/>
              </a:rPr>
              <a:t>)c + (y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1</a:t>
            </a:r>
            <a:r>
              <a:rPr lang="en-US" altLang="en-CH" sz="2400" dirty="0">
                <a:sym typeface="Wingdings" panose="05000000000000000000" pitchFamily="2" charset="2"/>
              </a:rPr>
              <a:t>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2</a:t>
            </a:r>
            <a:r>
              <a:rPr lang="en-US" altLang="en-CH" sz="2400" dirty="0">
                <a:sym typeface="Wingdings" panose="05000000000000000000" pitchFamily="2" charset="2"/>
              </a:rPr>
              <a:t>- y</a:t>
            </a:r>
            <a:r>
              <a:rPr lang="en-US" altLang="en-CH" sz="2400" baseline="-25000" dirty="0">
                <a:sym typeface="Wingdings" panose="05000000000000000000" pitchFamily="2" charset="2"/>
              </a:rPr>
              <a:t>3</a:t>
            </a:r>
            <a:r>
              <a:rPr lang="en-US" altLang="en-CH" sz="2400" dirty="0">
                <a:sym typeface="Wingdings" panose="05000000000000000000" pitchFamily="2" charset="2"/>
              </a:rPr>
              <a:t>)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51ABB-3841-1B0E-8C7F-D0D5EBF23DFF}"/>
              </a:ext>
            </a:extLst>
          </p:cNvPr>
          <p:cNvSpPr txBox="1"/>
          <p:nvPr/>
        </p:nvSpPr>
        <p:spPr>
          <a:xfrm>
            <a:off x="8083550" y="5947907"/>
            <a:ext cx="396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By Schwartz-Zippel,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- s</a:t>
            </a:r>
            <a:r>
              <a:rPr lang="en-US" altLang="en-CH" sz="20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 </a:t>
            </a:r>
            <a:r>
              <a:rPr lang="en-US" altLang="en-CH" sz="2000" dirty="0">
                <a:solidFill>
                  <a:srgbClr val="FF0000"/>
                </a:solidFill>
                <a:sym typeface="Wingdings" panose="05000000000000000000" pitchFamily="2" charset="2"/>
              </a:rPr>
              <a:t>= 0</a:t>
            </a:r>
            <a:r>
              <a:rPr lang="en-US" sz="2000" dirty="0"/>
              <a:t> </a:t>
            </a:r>
            <a:endParaRPr lang="en-CH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9BF659-BBCE-1FAD-4417-05FC09F9E16F}"/>
              </a:ext>
            </a:extLst>
          </p:cNvPr>
          <p:cNvSpPr txBox="1"/>
          <p:nvPr/>
        </p:nvSpPr>
        <p:spPr>
          <a:xfrm>
            <a:off x="5251373" y="1255592"/>
            <a:ext cx="2549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 </a:t>
            </a:r>
            <a:r>
              <a:rPr lang="en-US" altLang="en-CH" sz="2800" dirty="0">
                <a:solidFill>
                  <a:srgbClr val="FF0000"/>
                </a:solidFill>
              </a:rPr>
              <a:t>*</a:t>
            </a:r>
            <a:r>
              <a:rPr lang="el-GR" altLang="en-CH" sz="2800" dirty="0">
                <a:solidFill>
                  <a:srgbClr val="FF0000"/>
                </a:solidFill>
              </a:rPr>
              <a:t>σ</a:t>
            </a:r>
            <a:r>
              <a:rPr lang="en-US" altLang="en-CH" sz="2800" dirty="0">
                <a:solidFill>
                  <a:srgbClr val="FF0000"/>
                </a:solidFill>
              </a:rPr>
              <a:t>(s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>
                <a:solidFill>
                  <a:srgbClr val="FF0000"/>
                </a:solidFill>
              </a:rPr>
              <a:t>)</a:t>
            </a:r>
            <a:r>
              <a:rPr lang="en-US" altLang="en-CH" sz="2800" dirty="0"/>
              <a:t> = </a:t>
            </a:r>
            <a:r>
              <a:rPr lang="en-US" altLang="en-CH" sz="2800" dirty="0">
                <a:solidFill>
                  <a:srgbClr val="FF0000"/>
                </a:solidFill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2</a:t>
            </a:r>
            <a:endParaRPr lang="en-CH" sz="2800" dirty="0"/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158F810D-219C-5A19-D625-B3D84F264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745" y="4913915"/>
            <a:ext cx="34329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l-GR" altLang="en-CH" sz="2800" dirty="0">
                <a:sym typeface="Wingdings" panose="05000000000000000000" pitchFamily="2" charset="2"/>
              </a:rPr>
              <a:t>σ</a:t>
            </a:r>
            <a:r>
              <a:rPr lang="en-US" altLang="en-CH" sz="2800" dirty="0">
                <a:sym typeface="Wingdings" panose="05000000000000000000" pitchFamily="2" charset="2"/>
              </a:rPr>
              <a:t>(z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)=</a:t>
            </a:r>
            <a:r>
              <a:rPr lang="el-GR" altLang="en-CH" sz="2800" dirty="0">
                <a:solidFill>
                  <a:srgbClr val="FF0000"/>
                </a:solidFill>
              </a:rPr>
              <a:t> σ</a:t>
            </a:r>
            <a:r>
              <a:rPr lang="en-US" altLang="en-CH" sz="2800" dirty="0">
                <a:solidFill>
                  <a:srgbClr val="FF0000"/>
                </a:solidFill>
              </a:rPr>
              <a:t>(s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/>
              <a:t>)</a:t>
            </a:r>
            <a:r>
              <a:rPr lang="el-GR" altLang="en-CH" sz="2800" dirty="0">
                <a:sym typeface="Wingdings" panose="05000000000000000000" pitchFamily="2" charset="2"/>
              </a:rPr>
              <a:t>σ</a:t>
            </a:r>
            <a:r>
              <a:rPr lang="en-US" altLang="en-CH" sz="2800" dirty="0">
                <a:sym typeface="Wingdings" panose="05000000000000000000" pitchFamily="2" charset="2"/>
              </a:rPr>
              <a:t>(c)+</a:t>
            </a:r>
            <a:r>
              <a:rPr lang="el-GR" altLang="en-CH" sz="2800" dirty="0">
                <a:sym typeface="Wingdings" panose="05000000000000000000" pitchFamily="2" charset="2"/>
              </a:rPr>
              <a:t>σ</a:t>
            </a:r>
            <a:r>
              <a:rPr lang="en-US" altLang="en-CH" sz="2800" dirty="0">
                <a:sym typeface="Wingdings" panose="05000000000000000000" pitchFamily="2" charset="2"/>
              </a:rPr>
              <a:t>(y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)</a:t>
            </a:r>
          </a:p>
          <a:p>
            <a:r>
              <a:rPr lang="en-US" altLang="en-CH" sz="2800" baseline="-25000" dirty="0">
                <a:sym typeface="Wingdings" panose="05000000000000000000" pitchFamily="2" charset="2"/>
              </a:rPr>
              <a:t> </a:t>
            </a:r>
            <a:r>
              <a:rPr lang="en-US" altLang="en-CH" sz="2800" dirty="0">
                <a:sym typeface="Wingdings" panose="05000000000000000000" pitchFamily="2" charset="2"/>
              </a:rPr>
              <a:t>        = </a:t>
            </a:r>
            <a:r>
              <a:rPr lang="el-GR" altLang="en-CH" sz="2800" dirty="0">
                <a:solidFill>
                  <a:srgbClr val="FF0000"/>
                </a:solidFill>
              </a:rPr>
              <a:t>σ</a:t>
            </a:r>
            <a:r>
              <a:rPr lang="en-US" altLang="en-CH" sz="2800" dirty="0">
                <a:solidFill>
                  <a:srgbClr val="FF0000"/>
                </a:solidFill>
              </a:rPr>
              <a:t>(s</a:t>
            </a:r>
            <a:r>
              <a:rPr lang="en-US" altLang="en-CH" sz="2800" baseline="-25000" dirty="0">
                <a:solidFill>
                  <a:srgbClr val="FF0000"/>
                </a:solidFill>
              </a:rPr>
              <a:t>1</a:t>
            </a:r>
            <a:r>
              <a:rPr lang="en-US" altLang="en-CH" sz="2800" dirty="0"/>
              <a:t>)c + </a:t>
            </a:r>
            <a:r>
              <a:rPr lang="el-GR" altLang="en-CH" sz="2800" dirty="0">
                <a:sym typeface="Wingdings" panose="05000000000000000000" pitchFamily="2" charset="2"/>
              </a:rPr>
              <a:t>σ</a:t>
            </a:r>
            <a:r>
              <a:rPr lang="en-US" altLang="en-CH" sz="2800" dirty="0">
                <a:sym typeface="Wingdings" panose="05000000000000000000" pitchFamily="2" charset="2"/>
              </a:rPr>
              <a:t>(y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F6B24E0B-E5FE-427A-B05F-710A08B7D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645" y="3332765"/>
            <a:ext cx="1775605" cy="167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:=s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0</a:t>
            </a:r>
            <a:endParaRPr lang="en-US" altLang="en-CH" sz="2800" dirty="0">
              <a:sym typeface="Wingdings" panose="05000000000000000000" pitchFamily="2" charset="2"/>
            </a:endParaRPr>
          </a:p>
          <a:p>
            <a:pPr eaLnBrk="1" hangingPunct="1"/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1</a:t>
            </a:r>
          </a:p>
          <a:p>
            <a:r>
              <a:rPr lang="en-US" altLang="en-CH" sz="2800" dirty="0">
                <a:sym typeface="Wingdings" panose="05000000000000000000" pitchFamily="2" charset="2"/>
              </a:rPr>
              <a:t>z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:=</a:t>
            </a:r>
            <a:r>
              <a:rPr lang="en-US" altLang="en-CH" sz="2800" dirty="0">
                <a:solidFill>
                  <a:srgbClr val="FF0000"/>
                </a:solidFill>
                <a:sym typeface="Wingdings" panose="05000000000000000000" pitchFamily="2" charset="2"/>
              </a:rPr>
              <a:t>s</a:t>
            </a:r>
            <a:r>
              <a:rPr lang="en-US" altLang="en-CH" sz="2800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US" altLang="en-CH" sz="2800" dirty="0">
                <a:sym typeface="Wingdings" panose="05000000000000000000" pitchFamily="2" charset="2"/>
              </a:rPr>
              <a:t>c+y</a:t>
            </a:r>
            <a:r>
              <a:rPr lang="en-US" altLang="en-CH" sz="2800" baseline="-25000" dirty="0">
                <a:sym typeface="Wingdings" panose="05000000000000000000" pitchFamily="2" charset="2"/>
              </a:rPr>
              <a:t>2</a:t>
            </a:r>
          </a:p>
          <a:p>
            <a:endParaRPr lang="en-US" altLang="en-CH" sz="2800" baseline="-25000" dirty="0">
              <a:sym typeface="Wingdings" panose="05000000000000000000" pitchFamily="2" charset="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EFBCC0-C4CD-4742-DF33-92D0E1E42540}"/>
              </a:ext>
            </a:extLst>
          </p:cNvPr>
          <p:cNvSpPr txBox="1"/>
          <p:nvPr/>
        </p:nvSpPr>
        <p:spPr>
          <a:xfrm>
            <a:off x="381807" y="3809561"/>
            <a:ext cx="1368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z=</a:t>
            </a:r>
            <a:r>
              <a:rPr lang="en-US" sz="2800" dirty="0" err="1"/>
              <a:t>sc+y</a:t>
            </a:r>
            <a:endParaRPr lang="en-CH" sz="2800" dirty="0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0141E81F-ED85-F428-0CCF-EB014A99D1ED}"/>
              </a:ext>
            </a:extLst>
          </p:cNvPr>
          <p:cNvSpPr/>
          <p:nvPr/>
        </p:nvSpPr>
        <p:spPr>
          <a:xfrm>
            <a:off x="1624818" y="3479800"/>
            <a:ext cx="250827" cy="1250414"/>
          </a:xfrm>
          <a:prstGeom prst="lef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>
              <a:ln w="28575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915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1" grpId="0"/>
      <p:bldP spid="8202" grpId="0"/>
      <p:bldP spid="8205" grpId="0"/>
      <p:bldP spid="8206" grpId="0"/>
      <p:bldP spid="3" grpId="0"/>
      <p:bldP spid="4" grpId="0"/>
      <p:bldP spid="2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C968BA5-E7DD-9052-790C-9121FFC52C2F}"/>
              </a:ext>
            </a:extLst>
          </p:cNvPr>
          <p:cNvCxnSpPr/>
          <p:nvPr/>
        </p:nvCxnSpPr>
        <p:spPr>
          <a:xfrm>
            <a:off x="257175" y="32003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A6BF14E-C2F5-26C2-47A9-44A7590D1859}"/>
              </a:ext>
            </a:extLst>
          </p:cNvPr>
          <p:cNvCxnSpPr/>
          <p:nvPr/>
        </p:nvCxnSpPr>
        <p:spPr>
          <a:xfrm>
            <a:off x="203200" y="7747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7F54C9D-946D-2D26-6696-7ADB67A3B9C2}"/>
              </a:ext>
            </a:extLst>
          </p:cNvPr>
          <p:cNvCxnSpPr/>
          <p:nvPr/>
        </p:nvCxnSpPr>
        <p:spPr>
          <a:xfrm>
            <a:off x="257175" y="5232400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6E94588-8FF7-8F00-F64C-BE1A60CF78F0}"/>
              </a:ext>
            </a:extLst>
          </p:cNvPr>
          <p:cNvCxnSpPr/>
          <p:nvPr/>
        </p:nvCxnSpPr>
        <p:spPr>
          <a:xfrm>
            <a:off x="257175" y="449579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DF4AF13-10CD-3FBC-D8B6-8F12AC64F7EF}"/>
              </a:ext>
            </a:extLst>
          </p:cNvPr>
          <p:cNvSpPr txBox="1"/>
          <p:nvPr/>
        </p:nvSpPr>
        <p:spPr>
          <a:xfrm>
            <a:off x="3295650" y="197366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AB8C1-EE82-867C-E359-4EEBD219C9B8}"/>
              </a:ext>
            </a:extLst>
          </p:cNvPr>
          <p:cNvSpPr txBox="1"/>
          <p:nvPr/>
        </p:nvSpPr>
        <p:spPr>
          <a:xfrm>
            <a:off x="8813800" y="197366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Z</a:t>
            </a:r>
            <a:endParaRPr lang="en-CH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41C050DB-C9ED-88E9-FCE2-0C9D60DA9E04}"/>
              </a:ext>
            </a:extLst>
          </p:cNvPr>
          <p:cNvSpPr/>
          <p:nvPr/>
        </p:nvSpPr>
        <p:spPr>
          <a:xfrm>
            <a:off x="9753600" y="617935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BB7E69-42C3-6C59-D7E5-BE298BFEE2B5}"/>
              </a:ext>
            </a:extLst>
          </p:cNvPr>
          <p:cNvSpPr txBox="1"/>
          <p:nvPr/>
        </p:nvSpPr>
        <p:spPr>
          <a:xfrm>
            <a:off x="8813800" y="2180628"/>
            <a:ext cx="2324100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56D154-B881-0F7F-9A78-4CEDE830DE02}"/>
              </a:ext>
            </a:extLst>
          </p:cNvPr>
          <p:cNvSpPr txBox="1"/>
          <p:nvPr/>
        </p:nvSpPr>
        <p:spPr>
          <a:xfrm>
            <a:off x="203200" y="1104900"/>
            <a:ext cx="330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Proof that the norm is not too big (approximate range proof)</a:t>
            </a:r>
            <a:endParaRPr lang="en-CH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C49BCF-6D8E-4CCA-C17D-ABCD22A19206}"/>
              </a:ext>
            </a:extLst>
          </p:cNvPr>
          <p:cNvCxnSpPr/>
          <p:nvPr/>
        </p:nvCxnSpPr>
        <p:spPr>
          <a:xfrm>
            <a:off x="203200" y="2127249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8C87FF0-EC87-5FB6-CE2C-AE9685FA8ED7}"/>
              </a:ext>
            </a:extLst>
          </p:cNvPr>
          <p:cNvSpPr txBox="1"/>
          <p:nvPr/>
        </p:nvSpPr>
        <p:spPr>
          <a:xfrm>
            <a:off x="6254750" y="195302"/>
            <a:ext cx="2324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CH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9509879-0A96-F9FB-64C1-2594D5083E1A}"/>
              </a:ext>
            </a:extLst>
          </p:cNvPr>
          <p:cNvSpPr/>
          <p:nvPr/>
        </p:nvSpPr>
        <p:spPr>
          <a:xfrm>
            <a:off x="7150100" y="615435"/>
            <a:ext cx="311150" cy="30231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6BEA962F-1698-04DA-5004-27CBE7F50E01}"/>
              </a:ext>
            </a:extLst>
          </p:cNvPr>
          <p:cNvSpPr/>
          <p:nvPr/>
        </p:nvSpPr>
        <p:spPr>
          <a:xfrm>
            <a:off x="9753600" y="3134419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5B4E0975-9071-432F-DE0F-118C24F648DC}"/>
              </a:ext>
            </a:extLst>
          </p:cNvPr>
          <p:cNvSpPr/>
          <p:nvPr/>
        </p:nvSpPr>
        <p:spPr>
          <a:xfrm>
            <a:off x="4633912" y="615434"/>
            <a:ext cx="311150" cy="4870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059B5797-1C5F-5022-B1EE-AEC6731D7089}"/>
              </a:ext>
            </a:extLst>
          </p:cNvPr>
          <p:cNvSpPr/>
          <p:nvPr/>
        </p:nvSpPr>
        <p:spPr>
          <a:xfrm>
            <a:off x="9753600" y="1608631"/>
            <a:ext cx="311150" cy="5504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01868B97-3429-2619-CEC0-348FF4ADA9A9}"/>
              </a:ext>
            </a:extLst>
          </p:cNvPr>
          <p:cNvSpPr/>
          <p:nvPr/>
        </p:nvSpPr>
        <p:spPr>
          <a:xfrm>
            <a:off x="9753600" y="4243733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A0B3FFCC-7E5B-33A4-2026-B5F6ED22E135}"/>
              </a:ext>
            </a:extLst>
          </p:cNvPr>
          <p:cNvSpPr/>
          <p:nvPr/>
        </p:nvSpPr>
        <p:spPr>
          <a:xfrm>
            <a:off x="7193756" y="4243734"/>
            <a:ext cx="311150" cy="504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4C87A1-28B7-3D8B-F498-DE11147214B2}"/>
              </a:ext>
            </a:extLst>
          </p:cNvPr>
          <p:cNvSpPr txBox="1"/>
          <p:nvPr/>
        </p:nvSpPr>
        <p:spPr>
          <a:xfrm>
            <a:off x="7305675" y="4806433"/>
            <a:ext cx="26924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Quadratic relations over R</a:t>
            </a:r>
            <a:r>
              <a:rPr lang="en-US" baseline="-25000" dirty="0"/>
              <a:t>p</a:t>
            </a:r>
            <a:endParaRPr lang="en-CH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99A7665-509E-3DFD-22CF-4FFEBDB323E4}"/>
              </a:ext>
            </a:extLst>
          </p:cNvPr>
          <p:cNvSpPr txBox="1"/>
          <p:nvPr/>
        </p:nvSpPr>
        <p:spPr>
          <a:xfrm>
            <a:off x="203200" y="5254714"/>
            <a:ext cx="304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Linear combine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385622F-7329-A772-B970-1B25C41C94D1}"/>
              </a:ext>
            </a:extLst>
          </p:cNvPr>
          <p:cNvCxnSpPr/>
          <p:nvPr/>
        </p:nvCxnSpPr>
        <p:spPr>
          <a:xfrm>
            <a:off x="257175" y="56494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Arrow: Down 27">
            <a:extLst>
              <a:ext uri="{FF2B5EF4-FFF2-40B4-BE49-F238E27FC236}">
                <a16:creationId xmlns:a16="http://schemas.microsoft.com/office/drawing/2014/main" id="{3EAC4022-6CF2-3002-78B7-A45831D47270}"/>
              </a:ext>
            </a:extLst>
          </p:cNvPr>
          <p:cNvSpPr/>
          <p:nvPr/>
        </p:nvSpPr>
        <p:spPr>
          <a:xfrm>
            <a:off x="6665912" y="5555468"/>
            <a:ext cx="311150" cy="3325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AFED5876-436E-C87C-9C59-E07A8F2B0FE6}"/>
              </a:ext>
            </a:extLst>
          </p:cNvPr>
          <p:cNvSpPr/>
          <p:nvPr/>
        </p:nvSpPr>
        <p:spPr>
          <a:xfrm>
            <a:off x="8420100" y="5201166"/>
            <a:ext cx="311150" cy="2852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63F99-DF1B-83B7-E012-EE4A88AF2549}"/>
              </a:ext>
            </a:extLst>
          </p:cNvPr>
          <p:cNvSpPr txBox="1"/>
          <p:nvPr/>
        </p:nvSpPr>
        <p:spPr>
          <a:xfrm>
            <a:off x="5543550" y="5910476"/>
            <a:ext cx="28321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 Quadratic relation over R</a:t>
            </a:r>
            <a:r>
              <a:rPr lang="en-US" baseline="-25000" dirty="0"/>
              <a:t>p</a:t>
            </a:r>
            <a:endParaRPr lang="en-CH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6AC9411-DF7D-489E-6C58-731092FDE84A}"/>
              </a:ext>
            </a:extLst>
          </p:cNvPr>
          <p:cNvCxnSpPr/>
          <p:nvPr/>
        </p:nvCxnSpPr>
        <p:spPr>
          <a:xfrm>
            <a:off x="257175" y="6347946"/>
            <a:ext cx="1167765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051342A9-07D7-8B3B-FA8B-27A39D960DC7}"/>
              </a:ext>
            </a:extLst>
          </p:cNvPr>
          <p:cNvSpPr/>
          <p:nvPr/>
        </p:nvSpPr>
        <p:spPr>
          <a:xfrm>
            <a:off x="6665912" y="6302286"/>
            <a:ext cx="311150" cy="238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EC306F2-A003-790E-6BF5-FD71241D3418}"/>
              </a:ext>
            </a:extLst>
          </p:cNvPr>
          <p:cNvSpPr txBox="1"/>
          <p:nvPr/>
        </p:nvSpPr>
        <p:spPr>
          <a:xfrm>
            <a:off x="187324" y="6356171"/>
            <a:ext cx="331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quadratic relation over R</a:t>
            </a:r>
            <a:r>
              <a:rPr lang="en-US" baseline="-25000" dirty="0"/>
              <a:t>p</a:t>
            </a:r>
            <a:r>
              <a:rPr lang="en-US" dirty="0"/>
              <a:t> </a:t>
            </a:r>
            <a:endParaRPr lang="en-CH" dirty="0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9C6DFA1-0DCC-720C-5511-C98194EB31FA}"/>
              </a:ext>
            </a:extLst>
          </p:cNvPr>
          <p:cNvSpPr/>
          <p:nvPr/>
        </p:nvSpPr>
        <p:spPr>
          <a:xfrm>
            <a:off x="187324" y="6140450"/>
            <a:ext cx="4130676" cy="7175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A9B35C-D9D9-B6D0-438C-9399BC71A8E4}"/>
              </a:ext>
            </a:extLst>
          </p:cNvPr>
          <p:cNvSpPr txBox="1"/>
          <p:nvPr/>
        </p:nvSpPr>
        <p:spPr>
          <a:xfrm>
            <a:off x="0" y="365125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Prove Inner Products over </a:t>
            </a:r>
            <a:r>
              <a:rPr lang="en-US" dirty="0" err="1"/>
              <a:t>Z</a:t>
            </a:r>
            <a:r>
              <a:rPr lang="en-US" baseline="-25000" dirty="0" err="1"/>
              <a:t>p</a:t>
            </a:r>
            <a:endParaRPr lang="en-US" baseline="-25000" dirty="0"/>
          </a:p>
          <a:p>
            <a:pPr algn="ctr"/>
            <a:r>
              <a:rPr lang="en-US" dirty="0"/>
              <a:t>(Together with approximate range proof ==&gt; Inner products over Z) </a:t>
            </a:r>
          </a:p>
        </p:txBody>
      </p:sp>
    </p:spTree>
    <p:extLst>
      <p:ext uri="{BB962C8B-B14F-4D97-AF65-F5344CB8AC3E}">
        <p14:creationId xmlns:p14="http://schemas.microsoft.com/office/powerpoint/2010/main" val="180131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8CCF-B7F9-2E1E-81C8-4057128E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Comparison with Discrete Log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7F7BC-321D-F5AD-3DD3-BA2B165CD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259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=t, where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sz="2800" dirty="0"/>
              <a:t> is small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Algebraic relation</a:t>
            </a:r>
          </a:p>
          <a:p>
            <a:pPr marL="0" indent="0" algn="ctr">
              <a:buNone/>
            </a:pPr>
            <a:r>
              <a:rPr lang="en-US" dirty="0"/>
              <a:t>+</a:t>
            </a:r>
          </a:p>
          <a:p>
            <a:pPr marL="0" indent="0" algn="ctr">
              <a:buNone/>
            </a:pPr>
            <a:r>
              <a:rPr lang="en-US" dirty="0"/>
              <a:t>Range Proof</a:t>
            </a:r>
          </a:p>
          <a:p>
            <a:pPr marL="0" indent="0" algn="ctr">
              <a:buNone/>
            </a:pPr>
            <a:r>
              <a:rPr lang="en-US" dirty="0"/>
              <a:t>(Quadratic relation over Z)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0FDCD89-4D04-F0C4-2D2F-D031B87E1B56}"/>
              </a:ext>
            </a:extLst>
          </p:cNvPr>
          <p:cNvSpPr txBox="1">
            <a:spLocks/>
          </p:cNvSpPr>
          <p:nvPr/>
        </p:nvSpPr>
        <p:spPr>
          <a:xfrm>
            <a:off x="6165850" y="1825625"/>
            <a:ext cx="3924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 err="1"/>
              <a:t>g</a:t>
            </a:r>
            <a:r>
              <a:rPr lang="en-US" baseline="30000" dirty="0" err="1">
                <a:solidFill>
                  <a:srgbClr val="FF0000"/>
                </a:solidFill>
              </a:rPr>
              <a:t>s</a:t>
            </a:r>
            <a:r>
              <a:rPr lang="en-US" dirty="0"/>
              <a:t>=t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Algebraic relation only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0842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1A605-9E6D-8A8D-ADC4-A1B08E015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Things that are easy to do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7D6C1-1652-D8F1-847C-9CD58F94C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175"/>
            <a:ext cx="10515600" cy="5937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a lattice commitment to low-norm s</a:t>
            </a:r>
            <a:r>
              <a:rPr lang="en-US" baseline="-25000" dirty="0"/>
              <a:t>1</a:t>
            </a:r>
            <a:r>
              <a:rPr lang="en-US" dirty="0"/>
              <a:t> (</a:t>
            </a:r>
            <a:r>
              <a:rPr lang="en-US" dirty="0" err="1"/>
              <a:t>Ajtai</a:t>
            </a:r>
            <a:r>
              <a:rPr lang="en-US" dirty="0"/>
              <a:t> ‘96)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CF46BB-59DA-7F3B-E88D-9ADBAA9EBA3E}"/>
              </a:ext>
            </a:extLst>
          </p:cNvPr>
          <p:cNvSpPr/>
          <p:nvPr/>
        </p:nvSpPr>
        <p:spPr>
          <a:xfrm>
            <a:off x="3733800" y="2438400"/>
            <a:ext cx="1301750" cy="50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r>
              <a:rPr lang="en-US" sz="3200" baseline="-25000" dirty="0"/>
              <a:t>1</a:t>
            </a:r>
            <a:r>
              <a:rPr lang="en-US" sz="3200" dirty="0"/>
              <a:t>   A</a:t>
            </a:r>
            <a:r>
              <a:rPr lang="en-US" sz="3200" baseline="-25000" dirty="0"/>
              <a:t>2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53BE48-54FA-AD17-9290-9AFDD8795340}"/>
              </a:ext>
            </a:extLst>
          </p:cNvPr>
          <p:cNvSpPr/>
          <p:nvPr/>
        </p:nvSpPr>
        <p:spPr>
          <a:xfrm>
            <a:off x="6210300" y="2438400"/>
            <a:ext cx="368300" cy="501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41D756DC-4FAA-A52A-8F7B-961085757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2547937"/>
            <a:ext cx="46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4000" dirty="0"/>
              <a:t>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C570A4-3CFF-12DF-6B4F-89F63D83EF37}"/>
              </a:ext>
            </a:extLst>
          </p:cNvPr>
          <p:cNvSpPr/>
          <p:nvPr/>
        </p:nvSpPr>
        <p:spPr>
          <a:xfrm>
            <a:off x="5181600" y="2438400"/>
            <a:ext cx="368300" cy="148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endParaRPr lang="en-CH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0A50E9D-5CA8-4099-82B6-738D674FE418}"/>
              </a:ext>
            </a:extLst>
          </p:cNvPr>
          <p:cNvSpPr txBox="1">
            <a:spLocks/>
          </p:cNvSpPr>
          <p:nvPr/>
        </p:nvSpPr>
        <p:spPr>
          <a:xfrm>
            <a:off x="838200" y="4371975"/>
            <a:ext cx="10515600" cy="59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Create a lattice commitment to low-norm s</a:t>
            </a:r>
            <a:r>
              <a:rPr lang="en-US" baseline="-25000" dirty="0"/>
              <a:t>1 </a:t>
            </a:r>
            <a:r>
              <a:rPr lang="en-US" dirty="0"/>
              <a:t>satisfying </a:t>
            </a:r>
            <a:r>
              <a:rPr lang="en-US" dirty="0">
                <a:cs typeface="Arial" panose="020B0604020202020204" pitchFamily="34" charset="0"/>
              </a:rPr>
              <a:t>R</a:t>
            </a:r>
            <a:r>
              <a:rPr lang="en-US" baseline="-25000" dirty="0">
                <a:cs typeface="Arial" panose="020B0604020202020204" pitchFamily="34" charset="0"/>
              </a:rPr>
              <a:t>1</a:t>
            </a:r>
            <a:r>
              <a:rPr lang="en-US" dirty="0">
                <a:cs typeface="Arial" panose="020B0604020202020204" pitchFamily="34" charset="0"/>
              </a:rPr>
              <a:t>s</a:t>
            </a:r>
            <a:r>
              <a:rPr lang="en-US" baseline="-25000" dirty="0">
                <a:cs typeface="Arial" panose="020B0604020202020204" pitchFamily="34" charset="0"/>
              </a:rPr>
              <a:t>1</a:t>
            </a:r>
            <a:r>
              <a:rPr lang="en-US" dirty="0">
                <a:cs typeface="Arial" panose="020B0604020202020204" pitchFamily="34" charset="0"/>
              </a:rPr>
              <a:t>+r = 0</a:t>
            </a:r>
            <a:r>
              <a:rPr lang="en-US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CH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208999-9917-2D59-8649-D03FE1382159}"/>
              </a:ext>
            </a:extLst>
          </p:cNvPr>
          <p:cNvSpPr/>
          <p:nvPr/>
        </p:nvSpPr>
        <p:spPr>
          <a:xfrm>
            <a:off x="3733800" y="5064125"/>
            <a:ext cx="130175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r>
              <a:rPr lang="en-US" sz="3200" baseline="-25000" dirty="0"/>
              <a:t>1</a:t>
            </a:r>
            <a:r>
              <a:rPr lang="en-US" sz="3200" dirty="0"/>
              <a:t>   A</a:t>
            </a:r>
            <a:r>
              <a:rPr lang="en-US" sz="3200" baseline="-25000" dirty="0"/>
              <a:t>2 </a:t>
            </a:r>
          </a:p>
          <a:p>
            <a:pPr algn="ctr"/>
            <a:r>
              <a:rPr lang="en-US" sz="3200" dirty="0"/>
              <a:t>-R</a:t>
            </a:r>
            <a:r>
              <a:rPr lang="en-US" sz="3200" baseline="-25000" dirty="0"/>
              <a:t>1</a:t>
            </a:r>
            <a:r>
              <a:rPr lang="en-US" sz="3200" dirty="0"/>
              <a:t>   0  </a:t>
            </a:r>
            <a:endParaRPr lang="en-CH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B117D6-8D80-CDF4-226B-ECD69C258138}"/>
              </a:ext>
            </a:extLst>
          </p:cNvPr>
          <p:cNvSpPr/>
          <p:nvPr/>
        </p:nvSpPr>
        <p:spPr>
          <a:xfrm>
            <a:off x="5283200" y="5064125"/>
            <a:ext cx="368300" cy="148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endParaRPr lang="en-C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9B3E3D-3DE8-7FDC-A7A4-79144F40E428}"/>
              </a:ext>
            </a:extLst>
          </p:cNvPr>
          <p:cNvSpPr/>
          <p:nvPr/>
        </p:nvSpPr>
        <p:spPr>
          <a:xfrm>
            <a:off x="6210300" y="5064125"/>
            <a:ext cx="3683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</a:t>
            </a:r>
            <a:endParaRPr lang="en-CH" dirty="0"/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0080D99A-8B80-AE26-4724-3CF1319119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175" y="5173662"/>
            <a:ext cx="46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4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2903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 animBg="1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659C3-2A40-C755-BFDE-9F41B5361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CH" dirty="0">
                <a:latin typeface="+mn-lt"/>
              </a:rPr>
              <a:t>ZK Proof of A</a:t>
            </a:r>
            <a:r>
              <a:rPr lang="en-US" altLang="en-CH" dirty="0">
                <a:solidFill>
                  <a:srgbClr val="FF0000"/>
                </a:solidFill>
                <a:latin typeface="+mn-lt"/>
              </a:rPr>
              <a:t>s</a:t>
            </a:r>
            <a:r>
              <a:rPr lang="en-US" altLang="en-CH" dirty="0">
                <a:latin typeface="+mn-lt"/>
              </a:rPr>
              <a:t>=t over R=</a:t>
            </a:r>
            <a:r>
              <a:rPr lang="en-US" dirty="0" err="1">
                <a:latin typeface="+mn-lt"/>
              </a:rPr>
              <a:t>Z</a:t>
            </a:r>
            <a:r>
              <a:rPr lang="en-US" baseline="-25000" dirty="0" err="1">
                <a:latin typeface="+mn-lt"/>
              </a:rPr>
              <a:t>p</a:t>
            </a:r>
            <a:r>
              <a:rPr lang="en-US" dirty="0">
                <a:latin typeface="+mn-lt"/>
              </a:rPr>
              <a:t>[X]/(X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+1) 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7A81A-E04F-BB62-5CFE-0EFE1DA88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Knowing s such that </a:t>
            </a:r>
          </a:p>
          <a:p>
            <a:pPr marL="0" indent="0" algn="ctr">
              <a:buNone/>
            </a:pPr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=t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is small, </a:t>
            </a:r>
          </a:p>
          <a:p>
            <a:pPr marL="0" indent="0">
              <a:buNone/>
            </a:pPr>
            <a:r>
              <a:rPr lang="en-US" dirty="0"/>
              <a:t>can prove knowledge of  (</a:t>
            </a:r>
            <a:r>
              <a:rPr lang="en-US" dirty="0" err="1"/>
              <a:t>s’,c</a:t>
            </a:r>
            <a:r>
              <a:rPr lang="en-US" dirty="0"/>
              <a:t>) such that </a:t>
            </a:r>
          </a:p>
          <a:p>
            <a:pPr marL="0" indent="0" algn="ctr">
              <a:buNone/>
            </a:pPr>
            <a:r>
              <a:rPr lang="en-US" dirty="0"/>
              <a:t>As’=</a:t>
            </a:r>
            <a:r>
              <a:rPr lang="en-US" dirty="0" err="1"/>
              <a:t>tc</a:t>
            </a:r>
            <a:r>
              <a:rPr lang="en-US" dirty="0"/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s’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are small</a:t>
            </a:r>
          </a:p>
          <a:p>
            <a:pPr marL="0" indent="0">
              <a:buNone/>
            </a:pPr>
            <a:r>
              <a:rPr lang="en-US" dirty="0"/>
              <a:t>If c’ is invertible, then the ratio s’ / c is unique (or SIS is easy).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Equivalently … we can prove knowledge of</a:t>
            </a:r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err="1"/>
              <a:t>u,c</a:t>
            </a:r>
            <a:r>
              <a:rPr lang="en-US" dirty="0"/>
              <a:t>) 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Au = t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 err="1"/>
              <a:t>uc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||</a:t>
            </a:r>
            <a:r>
              <a:rPr lang="en-US" dirty="0"/>
              <a:t> are small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4CF5287C-F7F4-1041-FC6D-F33DBE40B0B9}"/>
              </a:ext>
            </a:extLst>
          </p:cNvPr>
          <p:cNvSpPr/>
          <p:nvPr/>
        </p:nvSpPr>
        <p:spPr>
          <a:xfrm rot="5400000">
            <a:off x="5327650" y="3499644"/>
            <a:ext cx="234950" cy="768350"/>
          </a:xfrm>
          <a:prstGeom prst="righ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EE7B9-651D-822B-BDC1-C32908D3A702}"/>
              </a:ext>
            </a:extLst>
          </p:cNvPr>
          <p:cNvSpPr txBox="1"/>
          <p:nvPr/>
        </p:nvSpPr>
        <p:spPr>
          <a:xfrm>
            <a:off x="5283200" y="3883819"/>
            <a:ext cx="323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u</a:t>
            </a:r>
            <a:endParaRPr lang="en-CH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9C3539E6-B5F9-669F-C380-A28D6C659D21}"/>
              </a:ext>
            </a:extLst>
          </p:cNvPr>
          <p:cNvSpPr/>
          <p:nvPr/>
        </p:nvSpPr>
        <p:spPr>
          <a:xfrm rot="5400000">
            <a:off x="6918325" y="5660380"/>
            <a:ext cx="234950" cy="571500"/>
          </a:xfrm>
          <a:prstGeom prst="rightBrac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348E89-60F6-ED99-9624-3E98D9C89140}"/>
              </a:ext>
            </a:extLst>
          </p:cNvPr>
          <p:cNvSpPr txBox="1"/>
          <p:nvPr/>
        </p:nvSpPr>
        <p:spPr>
          <a:xfrm>
            <a:off x="6858420" y="6002810"/>
            <a:ext cx="463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s’</a:t>
            </a:r>
            <a:endParaRPr lang="en-CH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EE85FF-2ADC-BADB-C6F9-DFE16EB2C19F}"/>
              </a:ext>
            </a:extLst>
          </p:cNvPr>
          <p:cNvSpPr txBox="1"/>
          <p:nvPr/>
        </p:nvSpPr>
        <p:spPr>
          <a:xfrm>
            <a:off x="838200" y="6176963"/>
            <a:ext cx="538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u is unique (and so equals s). </a:t>
            </a:r>
          </a:p>
          <a:p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335969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6588-E05D-0260-A1A3-15763528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Polynomial rings for soundness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AA41D-D481-1AC8-B473-B19A6AE9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Soundness depends on having a large number of small-norm  elements in R</a:t>
            </a:r>
            <a:r>
              <a:rPr lang="en-US" altLang="en-CH" b="1" dirty="0">
                <a:latin typeface="+mn-lt"/>
              </a:rPr>
              <a:t> </a:t>
            </a:r>
            <a:r>
              <a:rPr lang="en-US" altLang="en-CH" dirty="0">
                <a:latin typeface="+mn-lt"/>
              </a:rPr>
              <a:t>= </a:t>
            </a:r>
            <a:r>
              <a:rPr lang="en-US" dirty="0">
                <a:latin typeface="+mn-lt"/>
              </a:rPr>
              <a:t>Z[X]/(X</a:t>
            </a:r>
            <a:r>
              <a:rPr lang="en-US" baseline="30000" dirty="0">
                <a:latin typeface="+mn-lt"/>
              </a:rPr>
              <a:t>n</a:t>
            </a:r>
            <a:r>
              <a:rPr lang="en-US" dirty="0">
                <a:latin typeface="+mn-lt"/>
              </a:rPr>
              <a:t>+1)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e.g. n=1 (R=Z), 17 elements of norm at most 8</a:t>
            </a:r>
          </a:p>
          <a:p>
            <a:pPr lvl="1"/>
            <a:r>
              <a:rPr lang="en-US" dirty="0"/>
              <a:t>n=64, 3</a:t>
            </a:r>
            <a:r>
              <a:rPr lang="en-US" baseline="30000" dirty="0"/>
              <a:t>64</a:t>
            </a:r>
            <a:r>
              <a:rPr lang="en-US" dirty="0"/>
              <a:t> elements of norm at most 8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60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8516-F034-5D3D-992C-DF4BFC0F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Commitments to arbitrary-norm vectors</a:t>
            </a:r>
            <a:endParaRPr lang="en-CH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A63614-A36F-26E7-61CF-1BDB96E4B1AE}"/>
              </a:ext>
            </a:extLst>
          </p:cNvPr>
          <p:cNvSpPr/>
          <p:nvPr/>
        </p:nvSpPr>
        <p:spPr>
          <a:xfrm>
            <a:off x="3892550" y="3035300"/>
            <a:ext cx="1752600" cy="97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</a:t>
            </a:r>
            <a:r>
              <a:rPr lang="en-US" sz="3200" baseline="-25000" dirty="0"/>
              <a:t>1       </a:t>
            </a:r>
            <a:r>
              <a:rPr lang="en-US" sz="3200" dirty="0"/>
              <a:t>A</a:t>
            </a:r>
            <a:r>
              <a:rPr lang="en-US" sz="3200" baseline="-25000" dirty="0"/>
              <a:t>2</a:t>
            </a:r>
            <a:r>
              <a:rPr lang="en-US" sz="3200" dirty="0"/>
              <a:t>   </a:t>
            </a:r>
          </a:p>
          <a:p>
            <a:pPr algn="ctr"/>
            <a:r>
              <a:rPr lang="en-US" sz="3200" dirty="0"/>
              <a:t>0      B   </a:t>
            </a:r>
            <a:endParaRPr lang="en-CH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92F951-EEE7-4FDF-63AC-71BDEE3B56A9}"/>
              </a:ext>
            </a:extLst>
          </p:cNvPr>
          <p:cNvSpPr/>
          <p:nvPr/>
        </p:nvSpPr>
        <p:spPr>
          <a:xfrm>
            <a:off x="5778500" y="3035300"/>
            <a:ext cx="368300" cy="187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/>
              <a:t>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</a:t>
            </a:r>
            <a:r>
              <a:rPr lang="en-US" baseline="-25000" dirty="0"/>
              <a:t>2</a:t>
            </a:r>
            <a:endParaRPr lang="en-US" dirty="0"/>
          </a:p>
          <a:p>
            <a:pPr algn="ctr"/>
            <a:endParaRPr lang="en-C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B9ACD-4BC5-3AEE-2CF9-3F42459BF651}"/>
              </a:ext>
            </a:extLst>
          </p:cNvPr>
          <p:cNvSpPr/>
          <p:nvPr/>
        </p:nvSpPr>
        <p:spPr>
          <a:xfrm>
            <a:off x="7461250" y="3048000"/>
            <a:ext cx="3683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A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t</a:t>
            </a:r>
            <a:r>
              <a:rPr lang="en-US" baseline="-25000" dirty="0" err="1"/>
              <a:t>B</a:t>
            </a:r>
            <a:endParaRPr lang="en-C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8EE40B-D29B-1A82-F74F-34E7311A0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412" y="3157537"/>
            <a:ext cx="46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4000" dirty="0"/>
              <a:t>=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F9E487-8A7C-2572-D2FA-47EF37C214BC}"/>
              </a:ext>
            </a:extLst>
          </p:cNvPr>
          <p:cNvSpPr/>
          <p:nvPr/>
        </p:nvSpPr>
        <p:spPr>
          <a:xfrm>
            <a:off x="6597650" y="3048000"/>
            <a:ext cx="368300" cy="927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m</a:t>
            </a:r>
            <a:endParaRPr lang="en-C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EC75FF-F00C-5B6B-5A7B-B5C4EA039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3151187"/>
            <a:ext cx="46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CH" sz="4000" dirty="0"/>
              <a:t>+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2E7DB5-9CB6-5417-B1C8-D15A70896A91}"/>
              </a:ext>
            </a:extLst>
          </p:cNvPr>
          <p:cNvSpPr txBox="1"/>
          <p:nvPr/>
        </p:nvSpPr>
        <p:spPr>
          <a:xfrm>
            <a:off x="793750" y="2095499"/>
            <a:ext cx="10858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Create a lattice commitment to low-norm s</a:t>
            </a:r>
            <a:r>
              <a:rPr lang="en-US" sz="2400" baseline="-25000" dirty="0"/>
              <a:t>1</a:t>
            </a:r>
            <a:r>
              <a:rPr lang="en-US" sz="2400" dirty="0"/>
              <a:t> and arbitrary m (</a:t>
            </a:r>
            <a:r>
              <a:rPr lang="en-US" sz="2400" dirty="0" err="1"/>
              <a:t>Ajtai</a:t>
            </a:r>
            <a:r>
              <a:rPr lang="en-US" sz="2400" dirty="0"/>
              <a:t> ‘96 + BDLOP ’18) </a:t>
            </a:r>
          </a:p>
        </p:txBody>
      </p:sp>
    </p:spTree>
    <p:extLst>
      <p:ext uri="{BB962C8B-B14F-4D97-AF65-F5344CB8AC3E}">
        <p14:creationId xmlns:p14="http://schemas.microsoft.com/office/powerpoint/2010/main" val="64264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0B36D-3AB8-382D-7A1C-50B06F7E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So far …</a:t>
            </a:r>
            <a:endParaRPr lang="en-CH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CE1AA-07DD-7C27-B54A-8CB740A3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commitments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Prove linear relations over </a:t>
            </a:r>
            <a:r>
              <a:rPr lang="en-US" sz="3600" dirty="0" err="1">
                <a:latin typeface="+mn-lt"/>
              </a:rPr>
              <a:t>Z</a:t>
            </a:r>
            <a:r>
              <a:rPr lang="en-US" sz="3600" baseline="-25000" dirty="0" err="1">
                <a:latin typeface="+mn-lt"/>
              </a:rPr>
              <a:t>p</a:t>
            </a:r>
            <a:r>
              <a:rPr lang="en-US" sz="3600" dirty="0">
                <a:latin typeface="+mn-lt"/>
              </a:rPr>
              <a:t>[X]/(X</a:t>
            </a:r>
            <a:r>
              <a:rPr lang="en-US" sz="3600" baseline="30000" dirty="0">
                <a:latin typeface="+mn-lt"/>
              </a:rPr>
              <a:t>n</a:t>
            </a:r>
            <a:r>
              <a:rPr lang="en-US" sz="3600" dirty="0">
                <a:latin typeface="+mn-lt"/>
              </a:rPr>
              <a:t>+1)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6801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F1A917-48DD-4709-8EC7-53DFADE609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6F9A1-9B46-4608-B497-7E101192DDC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3B79F97-1972-5D9C-BFB0-3AA7E5FD22BC}"/>
              </a:ext>
            </a:extLst>
          </p:cNvPr>
          <p:cNvSpPr/>
          <p:nvPr/>
        </p:nvSpPr>
        <p:spPr bwMode="auto">
          <a:xfrm>
            <a:off x="438152" y="619817"/>
            <a:ext cx="4031325" cy="11919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67" dirty="0">
                <a:solidFill>
                  <a:srgbClr val="191919"/>
                </a:solidFill>
                <a:latin typeface="IBM Plex Sans Light" pitchFamily="34" charset="0"/>
              </a:rPr>
              <a:t>Proofs of linear relations in R</a:t>
            </a:r>
            <a:r>
              <a:rPr lang="en-US" sz="2667" baseline="-25000" dirty="0">
                <a:solidFill>
                  <a:srgbClr val="191919"/>
                </a:solidFill>
                <a:latin typeface="IBM Plex Sans Light" pitchFamily="34" charset="0"/>
              </a:rPr>
              <a:t>p</a:t>
            </a:r>
            <a:endParaRPr lang="en-CH" sz="2667" dirty="0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0C8E2E9-E218-FA3D-17AE-B8F823FB710F}"/>
              </a:ext>
            </a:extLst>
          </p:cNvPr>
          <p:cNvSpPr/>
          <p:nvPr/>
        </p:nvSpPr>
        <p:spPr bwMode="auto">
          <a:xfrm>
            <a:off x="3004619" y="2157584"/>
            <a:ext cx="4031325" cy="11919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67" dirty="0">
                <a:solidFill>
                  <a:srgbClr val="191919"/>
                </a:solidFill>
                <a:latin typeface="IBM Plex Sans Light" pitchFamily="34" charset="0"/>
              </a:rPr>
              <a:t>Proofs of quadratic relations in R</a:t>
            </a:r>
            <a:r>
              <a:rPr lang="en-US" sz="2667" baseline="-25000" dirty="0">
                <a:solidFill>
                  <a:srgbClr val="191919"/>
                </a:solidFill>
                <a:latin typeface="IBM Plex Sans Light" pitchFamily="34" charset="0"/>
              </a:rPr>
              <a:t>p</a:t>
            </a:r>
            <a:endParaRPr lang="en-CH" sz="2667" dirty="0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240AD74-BED3-415F-3F10-EBA3CEB46945}"/>
              </a:ext>
            </a:extLst>
          </p:cNvPr>
          <p:cNvSpPr/>
          <p:nvPr/>
        </p:nvSpPr>
        <p:spPr bwMode="auto">
          <a:xfrm>
            <a:off x="5347660" y="3696908"/>
            <a:ext cx="4031325" cy="11919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67" dirty="0">
                <a:solidFill>
                  <a:srgbClr val="191919"/>
                </a:solidFill>
                <a:latin typeface="IBM Plex Sans Light" pitchFamily="34" charset="0"/>
              </a:rPr>
              <a:t>Proofs of inner products in </a:t>
            </a:r>
            <a:r>
              <a:rPr lang="en-US" sz="2667" dirty="0" err="1">
                <a:solidFill>
                  <a:srgbClr val="191919"/>
                </a:solidFill>
                <a:latin typeface="IBM Plex Sans Light" pitchFamily="34" charset="0"/>
              </a:rPr>
              <a:t>Z</a:t>
            </a:r>
            <a:r>
              <a:rPr lang="en-US" sz="2667" baseline="-25000" dirty="0" err="1">
                <a:solidFill>
                  <a:srgbClr val="191919"/>
                </a:solidFill>
                <a:latin typeface="IBM Plex Sans Light" pitchFamily="34" charset="0"/>
              </a:rPr>
              <a:t>p</a:t>
            </a:r>
            <a:endParaRPr lang="en-CH" sz="2667" dirty="0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27622E3-9070-A081-DA7F-3C65A59A5832}"/>
              </a:ext>
            </a:extLst>
          </p:cNvPr>
          <p:cNvSpPr/>
          <p:nvPr/>
        </p:nvSpPr>
        <p:spPr bwMode="auto">
          <a:xfrm>
            <a:off x="7955206" y="5332671"/>
            <a:ext cx="4031325" cy="119195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667" dirty="0">
                <a:solidFill>
                  <a:srgbClr val="191919"/>
                </a:solidFill>
                <a:latin typeface="IBM Plex Sans Light" pitchFamily="34" charset="0"/>
              </a:rPr>
              <a:t>Proofs of inner products in Z</a:t>
            </a:r>
            <a:endParaRPr lang="en-CH" sz="2667" dirty="0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4A1738C-D20B-77E2-FB6A-800B52D4522A}"/>
              </a:ext>
            </a:extLst>
          </p:cNvPr>
          <p:cNvSpPr/>
          <p:nvPr/>
        </p:nvSpPr>
        <p:spPr bwMode="auto">
          <a:xfrm rot="1864048">
            <a:off x="3581648" y="1845050"/>
            <a:ext cx="560193" cy="279257"/>
          </a:xfrm>
          <a:prstGeom prst="rightArrow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CH" sz="2667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822F2A6-7841-458C-DE8F-67C933918287}"/>
              </a:ext>
            </a:extLst>
          </p:cNvPr>
          <p:cNvSpPr/>
          <p:nvPr/>
        </p:nvSpPr>
        <p:spPr bwMode="auto">
          <a:xfrm rot="1864048">
            <a:off x="5815905" y="3431814"/>
            <a:ext cx="560193" cy="279257"/>
          </a:xfrm>
          <a:prstGeom prst="rightArrow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CH" sz="2667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22D8775-654E-19DE-60DA-A6117D8DD072}"/>
              </a:ext>
            </a:extLst>
          </p:cNvPr>
          <p:cNvSpPr/>
          <p:nvPr/>
        </p:nvSpPr>
        <p:spPr bwMode="auto">
          <a:xfrm rot="1864048">
            <a:off x="8348334" y="4971140"/>
            <a:ext cx="560193" cy="279257"/>
          </a:xfrm>
          <a:prstGeom prst="rightArrow">
            <a:avLst/>
          </a:prstGeom>
          <a:ln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defTabSz="121917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CH" sz="2667">
              <a:solidFill>
                <a:srgbClr val="191919"/>
              </a:solidFill>
              <a:latin typeface="IBM Plex Sans Light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6B8293-48D8-AC32-0A3C-6719E11F0CEA}"/>
              </a:ext>
            </a:extLst>
          </p:cNvPr>
          <p:cNvSpPr txBox="1"/>
          <p:nvPr/>
        </p:nvSpPr>
        <p:spPr>
          <a:xfrm>
            <a:off x="7176921" y="158407"/>
            <a:ext cx="5290852" cy="748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267" dirty="0">
                <a:solidFill>
                  <a:srgbClr val="191919"/>
                </a:solidFill>
                <a:latin typeface="IBM Plex Sans Light" pitchFamily="34" charset="0"/>
              </a:rPr>
              <a:t>R</a:t>
            </a:r>
            <a:r>
              <a:rPr lang="en-US" sz="4267" baseline="-25000" dirty="0">
                <a:solidFill>
                  <a:srgbClr val="191919"/>
                </a:solidFill>
                <a:latin typeface="IBM Plex Sans Light" pitchFamily="34" charset="0"/>
              </a:rPr>
              <a:t>p </a:t>
            </a:r>
            <a:r>
              <a:rPr lang="en-US" sz="4267" dirty="0">
                <a:solidFill>
                  <a:srgbClr val="191919"/>
                </a:solidFill>
                <a:latin typeface="IBM Plex Sans Light" pitchFamily="34" charset="0"/>
              </a:rPr>
              <a:t> = </a:t>
            </a:r>
            <a:r>
              <a:rPr lang="en-US" sz="4267" dirty="0" err="1">
                <a:solidFill>
                  <a:srgbClr val="191919"/>
                </a:solidFill>
                <a:latin typeface="IBM Plex Sans Light" pitchFamily="34" charset="0"/>
              </a:rPr>
              <a:t>Z</a:t>
            </a:r>
            <a:r>
              <a:rPr lang="en-US" sz="4267" baseline="-25000" dirty="0" err="1">
                <a:solidFill>
                  <a:srgbClr val="191919"/>
                </a:solidFill>
                <a:latin typeface="IBM Plex Sans Light" pitchFamily="34" charset="0"/>
              </a:rPr>
              <a:t>p</a:t>
            </a:r>
            <a:r>
              <a:rPr lang="en-US" sz="4267" dirty="0">
                <a:solidFill>
                  <a:srgbClr val="191919"/>
                </a:solidFill>
                <a:latin typeface="IBM Plex Sans Light" pitchFamily="34" charset="0"/>
              </a:rPr>
              <a:t>[X]/(X</a:t>
            </a:r>
            <a:r>
              <a:rPr lang="en-US" sz="4267" baseline="30000" dirty="0">
                <a:solidFill>
                  <a:srgbClr val="191919"/>
                </a:solidFill>
                <a:latin typeface="IBM Plex Sans Light" pitchFamily="34" charset="0"/>
              </a:rPr>
              <a:t>n</a:t>
            </a:r>
            <a:r>
              <a:rPr lang="en-US" sz="4267" dirty="0">
                <a:solidFill>
                  <a:srgbClr val="191919"/>
                </a:solidFill>
                <a:latin typeface="IBM Plex Sans Light" pitchFamily="34" charset="0"/>
              </a:rPr>
              <a:t>+1)</a:t>
            </a:r>
            <a:endParaRPr lang="en-CH" sz="4267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549D94-3FE7-7105-864D-5CAFEBA65A98}"/>
              </a:ext>
            </a:extLst>
          </p:cNvPr>
          <p:cNvSpPr txBox="1"/>
          <p:nvPr/>
        </p:nvSpPr>
        <p:spPr>
          <a:xfrm>
            <a:off x="4673601" y="1001486"/>
            <a:ext cx="457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[</a:t>
            </a:r>
            <a:r>
              <a:rPr lang="en-GB" sz="2400" dirty="0" err="1"/>
              <a:t>Ajt</a:t>
            </a:r>
            <a:r>
              <a:rPr lang="en-GB" sz="2400" dirty="0"/>
              <a:t> ‘96, BDLOP ’18]</a:t>
            </a:r>
            <a:endParaRPr lang="en-CH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AE6C65-D1E0-9BBF-2AE6-3CED3486D91E}"/>
              </a:ext>
            </a:extLst>
          </p:cNvPr>
          <p:cNvSpPr txBox="1"/>
          <p:nvPr/>
        </p:nvSpPr>
        <p:spPr>
          <a:xfrm>
            <a:off x="7035945" y="2443998"/>
            <a:ext cx="4103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[ESLL ’19, BLS ‘19, YAZXYW ‘19, ALS ‘21]</a:t>
            </a:r>
            <a:endParaRPr lang="en-CH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DDAF16-CCD6-ADF7-C094-735F69111042}"/>
              </a:ext>
            </a:extLst>
          </p:cNvPr>
          <p:cNvSpPr txBox="1"/>
          <p:nvPr/>
        </p:nvSpPr>
        <p:spPr>
          <a:xfrm>
            <a:off x="2039273" y="4099929"/>
            <a:ext cx="330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[ENS ’21, LNP ‘22]</a:t>
            </a:r>
            <a:endParaRPr lang="en-CH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566123-08A6-AD52-4CBF-F86696388861}"/>
              </a:ext>
            </a:extLst>
          </p:cNvPr>
          <p:cNvSpPr txBox="1"/>
          <p:nvPr/>
        </p:nvSpPr>
        <p:spPr>
          <a:xfrm>
            <a:off x="5008068" y="5792357"/>
            <a:ext cx="3308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[ENS ’21, LNP ‘22]</a:t>
            </a:r>
            <a:endParaRPr lang="en-CH" sz="2400" dirty="0"/>
          </a:p>
        </p:txBody>
      </p:sp>
    </p:spTree>
    <p:extLst>
      <p:ext uri="{BB962C8B-B14F-4D97-AF65-F5344CB8AC3E}">
        <p14:creationId xmlns:p14="http://schemas.microsoft.com/office/powerpoint/2010/main" val="81543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2220</Words>
  <Application>Microsoft Office PowerPoint</Application>
  <PresentationFormat>Widescreen</PresentationFormat>
  <Paragraphs>465</Paragraphs>
  <Slides>27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IBM Plex Sans Light</vt:lpstr>
      <vt:lpstr>Office Theme</vt:lpstr>
      <vt:lpstr>Lattices and Zero-Knowledge</vt:lpstr>
      <vt:lpstr>The fundamental lattice equation</vt:lpstr>
      <vt:lpstr>Comparison with Discrete Log</vt:lpstr>
      <vt:lpstr>Things that are easy to do</vt:lpstr>
      <vt:lpstr>ZK Proof of As=t over R=Zp[X]/(Xn+1) </vt:lpstr>
      <vt:lpstr>Polynomial rings for soundness</vt:lpstr>
      <vt:lpstr>Commitments to arbitrary-norm vectors</vt:lpstr>
      <vt:lpstr>So far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Proving many relations</vt:lpstr>
      <vt:lpstr>PowerPoint Presentation</vt:lpstr>
      <vt:lpstr>Inner Product as Polynomial Multiplication</vt:lpstr>
      <vt:lpstr>Prove that const(a*σ(b)) - β = 0</vt:lpstr>
      <vt:lpstr>PowerPoint Presentation</vt:lpstr>
      <vt:lpstr>Proving that ||s|| is small(ish)</vt:lpstr>
      <vt:lpstr>Johnson-Lindenstrauss Lemma</vt:lpstr>
      <vt:lpstr>Proving that ||s|| is small(ish)</vt:lpstr>
      <vt:lpstr>Recap: Steps for proving that  As=t and ||s|| is small </vt:lpstr>
      <vt:lpstr>Lots of little tricks for efficiency </vt:lpstr>
      <vt:lpstr>Further work</vt:lpstr>
      <vt:lpstr>References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Lattices and Zero-Knowledge</dc:title>
  <dc:creator>Vadim Lyubashevsky</dc:creator>
  <cp:lastModifiedBy>Vadim Lyubashevsky</cp:lastModifiedBy>
  <cp:revision>50</cp:revision>
  <dcterms:created xsi:type="dcterms:W3CDTF">2022-11-07T10:02:35Z</dcterms:created>
  <dcterms:modified xsi:type="dcterms:W3CDTF">2023-04-30T20:20:12Z</dcterms:modified>
</cp:coreProperties>
</file>